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72" r:id="rId6"/>
    <p:sldId id="273" r:id="rId7"/>
    <p:sldId id="275" r:id="rId8"/>
    <p:sldId id="259" r:id="rId9"/>
    <p:sldId id="262" r:id="rId10"/>
    <p:sldId id="263" r:id="rId11"/>
    <p:sldId id="265" r:id="rId12"/>
    <p:sldId id="270" r:id="rId13"/>
    <p:sldId id="264" r:id="rId14"/>
    <p:sldId id="277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CAD94-2F4B-40D9-9682-CB76DD304AD3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9B5B5-3A57-46D0-A2F5-FB25AE4F3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5EE8-36DB-430B-91B4-E036095C2F1B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52EC-FC78-417E-96EF-97193B4CD124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6EC0-0485-4478-9D35-261E0A52689E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F982-FEBF-44F3-8C0F-9D86038ED384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93B-D275-4809-84F1-550AD8D0DCC1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3BFD-BC67-4947-B9DD-FEA1AA375FD4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76CA-76E8-4B87-AD07-249BEC4CB55A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ABDB-84BC-40EA-95EA-C163E54E524C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CE65-ECB6-49BE-8754-CE262185856A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EE73-B0D6-4469-9D09-1FAE47705559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C8791-148B-46C0-9814-3F36ED1A0135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5132-A608-4174-9D4F-1CC792AD3489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D8D8-0956-4027-948A-774F74D61D08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4B95-3589-400B-A59F-E39487AB378C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5DDA-1821-4E70-86C2-3D57ABF79150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3DC3-5A4F-4119-9F89-354A27E3F2B4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8FD5-1359-444A-A4A6-0B53EB44B12E}" type="datetime1">
              <a:rPr lang="en-US" smtClean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ownofwoodway.com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73D9-8F68-4A83-8E1A-188A9FBF75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eCityGov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Alliance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Executive Board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840FA-AC29-4BCA-BA11-377A424E68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April 5, 2019</a:t>
            </a:r>
          </a:p>
        </p:txBody>
      </p:sp>
    </p:spTree>
    <p:extLst>
      <p:ext uri="{BB962C8B-B14F-4D97-AF65-F5344CB8AC3E}">
        <p14:creationId xmlns:p14="http://schemas.microsoft.com/office/powerpoint/2010/main" val="423915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9112235" cy="1280890"/>
          </a:xfrm>
        </p:spPr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2019 Work Plan and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eCheck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Project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13441" y="1375950"/>
            <a:ext cx="6961188" cy="5482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Items of Note</a:t>
            </a:r>
          </a:p>
          <a:p>
            <a:pPr>
              <a:buFont typeface="+mj-lt"/>
              <a:buAutoNum type="alphaUcPeriod"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eCheck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project refining schedule to deliver sooner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Jurisdiction Dashboard project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Requirements complete, now in development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Workshop with City of Seattle Staff to share/learn features</a:t>
            </a:r>
          </a:p>
          <a:p>
            <a:pPr>
              <a:buNone/>
            </a:pP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eCheck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Project Updates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Documentation for PayPal application completed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Includes advice as well as concrete action steps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Will involve jurisdiction’s Legal and Finance departments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Confirm Bellevue RCW interpretation/comfort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Build Bellevue business process steps for testing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Finalize development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10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Content Placeholder 7" descr="budget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1154" r="30422"/>
          <a:stretch>
            <a:fillRect/>
          </a:stretch>
        </p:blipFill>
        <p:spPr>
          <a:xfrm>
            <a:off x="9521370" y="2144103"/>
            <a:ext cx="2183789" cy="37644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9228962" cy="1280890"/>
          </a:xfrm>
        </p:spPr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Business Development Update and MBP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269" y="1442726"/>
            <a:ext cx="6075818" cy="50103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MyBuildingPermit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Most Active Leads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City of Medina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Chelan County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Covington Water District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Changes in some jurisdictions – Mercer Island</a:t>
            </a:r>
          </a:p>
          <a:p>
            <a:pPr>
              <a:buFont typeface="+mj-lt"/>
              <a:buAutoNum type="alphaUcPeriod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GovJobsToday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Leads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City of Clyde Hill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City of Enumclaw</a:t>
            </a:r>
          </a:p>
          <a:p>
            <a:pPr>
              <a:buFont typeface="+mj-lt"/>
              <a:buAutoNum type="arabicPeriod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Work Needed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Visioning and Strategic Plan Agreement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Strategic Marketing Plan for MBP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Confirmation of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GovJobsToday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11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310" r="28761"/>
          <a:stretch/>
        </p:blipFill>
        <p:spPr>
          <a:xfrm>
            <a:off x="8484232" y="1905000"/>
            <a:ext cx="3089464" cy="386878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Adding Non-Traditional Subscribers: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Independent Public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7737" y="1919105"/>
            <a:ext cx="7277440" cy="47574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Background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Covington Water District interested in MBP subscription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MBP has utility services involved currently through jurisdictions’ development departments – Bellevue, Kirkland, etc.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Things to Consider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Different organizational structure and focus; no legislative body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Separately elected board; still governed by public records laws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MBP Fee structure still applicable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Management and other committee participation still applicable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Covington </a:t>
            </a:r>
            <a:r>
              <a:rPr lang="en-US" u="sng" dirty="0">
                <a:latin typeface="Tahoma" pitchFamily="34" charset="0"/>
                <a:ea typeface="Tahoma" pitchFamily="34" charset="0"/>
                <a:cs typeface="Tahoma" pitchFamily="34" charset="0"/>
              </a:rPr>
              <a:t>does not have a backend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permitting system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Covington is reviewing some other solutions, but MBP is popular</a:t>
            </a:r>
          </a:p>
          <a:p>
            <a:pPr>
              <a:buFont typeface="+mj-lt"/>
              <a:buAutoNum type="arabicPeriod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12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016" t="10924" r="18792"/>
          <a:stretch/>
        </p:blipFill>
        <p:spPr>
          <a:xfrm>
            <a:off x="8739372" y="2194557"/>
            <a:ext cx="2964948" cy="39841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Alliance Staff Changes and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855" y="1387921"/>
            <a:ext cx="7401835" cy="53002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Current SLA Staffing Resources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SLA defines hybrid service model with some services are hourly while others are service-based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SLA core team hours include work done by business analysts, developers, a project manager and a system tester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Background Considerations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SLA defines work and hours and Bellevue selects resources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Currently, most SLA resources are booked for 2019 work plan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Additional business analysis requires more resources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Any programming outside 2019 plan needs resources or new plan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Executive Director Recommendations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More staff needed for new business analysis or programming work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Interns could provide possible one-time resource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13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134" r="65349" b="18374"/>
          <a:stretch/>
        </p:blipFill>
        <p:spPr>
          <a:xfrm>
            <a:off x="9170130" y="1784775"/>
            <a:ext cx="2651758" cy="42589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Visioning Work and Workshop Framing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21" y="1324022"/>
            <a:ext cx="5895681" cy="55339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Recommended Agenda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Historical Summary	45 minutes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Current Trends		45 minutes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New Challenges		60 minutes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Pathway Options		120 minutes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Next Steps			30 minutes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Options for Length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One 7-hour day (w/ lunch) or Two 3-hour days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Location Options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Government Facility or Private Venue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Timing Options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April and May for June action, or later (summer)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Facilitation Options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Executive Director, or independent facilitation ($)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14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397" t="1079" r="26844" b="-1079"/>
          <a:stretch/>
        </p:blipFill>
        <p:spPr>
          <a:xfrm>
            <a:off x="7876903" y="2231572"/>
            <a:ext cx="3788229" cy="35334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B&amp;O Tax System of Record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21" y="1441589"/>
            <a:ext cx="6339819" cy="5272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State Mandate Considerations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July 2020, all Washington cities must choose to use either the State B&amp;O tax system or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FileLocal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Bellevue developed PRAXIS as a backend system for its B&amp;O related functions within the City of Bellevue, and the data from PRAXIS is then sent to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FileLocal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Bellevue has signed software sharing agreements with multiple jurisdictions at nominal cost and retains the IP rights to the software.</a:t>
            </a:r>
          </a:p>
          <a:p>
            <a:pPr lvl="0"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jurisdictions have hired additional consultants to integrate and expand PRAXIS.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jurisdictions either using PRAXIS or considering it expressed a desire for additional ongoing support, software development and integration services. 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Alliance want to consider developing its own system or collaborating with Bellevue to provide PRAXIS as a new service line?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15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539" r="8675"/>
          <a:stretch/>
        </p:blipFill>
        <p:spPr>
          <a:xfrm>
            <a:off x="8671245" y="2621065"/>
            <a:ext cx="3079068" cy="2971947"/>
          </a:xfrm>
        </p:spPr>
      </p:pic>
    </p:spTree>
    <p:extLst>
      <p:ext uri="{BB962C8B-B14F-4D97-AF65-F5344CB8AC3E}">
        <p14:creationId xmlns:p14="http://schemas.microsoft.com/office/powerpoint/2010/main" val="46731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Adjourn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1756236"/>
            <a:ext cx="5771016" cy="4557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Summarize Decisions and Action Items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</a:p>
          <a:p>
            <a:pPr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Feedback ??</a:t>
            </a:r>
          </a:p>
          <a:p>
            <a:pPr>
              <a:buNone/>
            </a:pP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Next Meeting – Mandatory Attendance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June 21, 2019 – Kirkland City Hall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2760-A819-452A-9CD0-15FD5664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t>Agenda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4064-529A-4B2F-B150-1D89F75A2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876" y="1240978"/>
            <a:ext cx="9602788" cy="4513943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1600" dirty="0"/>
              <a:t>Approve agenda and February minutes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Executive Director Monthly Update March 2019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Final language for Administrative Policies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Cyber security agreement longer-term path</a:t>
            </a:r>
          </a:p>
          <a:p>
            <a:pPr lvl="0">
              <a:buFont typeface="+mj-lt"/>
              <a:buAutoNum type="arabicPeriod"/>
            </a:pPr>
            <a:r>
              <a:rPr lang="en-US" sz="1600" b="1" dirty="0"/>
              <a:t>RESOLUTION</a:t>
            </a:r>
            <a:r>
              <a:rPr lang="en-US" sz="1600" dirty="0"/>
              <a:t> to approve Woodway subscriber agreement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Media article update</a:t>
            </a:r>
          </a:p>
          <a:p>
            <a:pPr lvl="0">
              <a:buFont typeface="+mj-lt"/>
              <a:buAutoNum type="arabicPeriod"/>
            </a:pPr>
            <a:r>
              <a:rPr lang="en-US" sz="1600" b="1" dirty="0"/>
              <a:t>RESOLUTION</a:t>
            </a:r>
            <a:r>
              <a:rPr lang="en-US" sz="1600" dirty="0"/>
              <a:t> to approve new board officer rotation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Budget &amp; Finance Updates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2019 work plan and </a:t>
            </a:r>
            <a:r>
              <a:rPr lang="en-US" sz="1600" dirty="0" err="1"/>
              <a:t>eCheck</a:t>
            </a:r>
            <a:r>
              <a:rPr lang="en-US" sz="1600" dirty="0"/>
              <a:t> project update 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Business development update and MBP map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Adding non-traditional subscribers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Alliance staff changes and ideas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Visioning work and workshop framing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B&amp;O Tax System of Record opportunity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BCE43-B100-4884-BB49-20D0B112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2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87550-EF82-427E-A500-8F2A870B7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80"/>
          <a:stretch/>
        </p:blipFill>
        <p:spPr>
          <a:xfrm>
            <a:off x="8448582" y="1283537"/>
            <a:ext cx="3059795" cy="508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9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62FCE-38E5-4D69-84C6-3BC880C0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88690"/>
            <a:ext cx="801598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Approve Agenda and February Minutes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FADB9-4A27-4322-BC2B-F8B0D6B4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>
                <a:latin typeface="Tahoma" pitchFamily="34" charset="0"/>
                <a:ea typeface="Tahoma" pitchFamily="34" charset="0"/>
                <a:cs typeface="Tahoma" pitchFamily="34" charset="0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6352-EDD4-4A1E-B7C8-391AF4000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2139" y="1828802"/>
            <a:ext cx="5582318" cy="42381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April 5</a:t>
            </a:r>
            <a:r>
              <a:rPr lang="en-US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Agenda Changes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February Minutes &amp; Follow Ups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3398F-39CD-4FEC-BF41-951CBD5BC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4" t="19455" r="36139" b="14513"/>
          <a:stretch/>
        </p:blipFill>
        <p:spPr>
          <a:xfrm>
            <a:off x="8139579" y="1829465"/>
            <a:ext cx="3202546" cy="45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62FCE-38E5-4D69-84C6-3BC880C0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88690"/>
            <a:ext cx="801598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Executive Director Monthly Update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March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FADB9-4A27-4322-BC2B-F8B0D6B4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>
                <a:latin typeface="Tahoma" pitchFamily="34" charset="0"/>
                <a:ea typeface="Tahoma" pitchFamily="34" charset="0"/>
                <a:cs typeface="Tahoma" pitchFamily="34" charset="0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6352-EDD4-4A1E-B7C8-391AF4000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2139" y="1828802"/>
            <a:ext cx="5582318" cy="4742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Update Memo Sections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Service Level Agreement (SLA) Status Report – February 2019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Budget Monitoring Report – February 2019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Executive Board Planning – April 2019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Alliance Committee Activities – March 2019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Business Development – March 2019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General Activities – March 2019</a:t>
            </a:r>
          </a:p>
          <a:p>
            <a:pPr>
              <a:buFont typeface="+mj-lt"/>
              <a:buAutoNum type="arabicPeriod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Feedback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63D5F-5EEE-454B-8011-BFF267979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40" t="18798" r="53651" b="8942"/>
          <a:stretch/>
        </p:blipFill>
        <p:spPr>
          <a:xfrm>
            <a:off x="8310490" y="1289197"/>
            <a:ext cx="3413607" cy="49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7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62FCE-38E5-4D69-84C6-3BC880C0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88690"/>
            <a:ext cx="801598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Final Language for 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Administrative  Policies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FADB9-4A27-4322-BC2B-F8B0D6B4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>
                <a:latin typeface="Tahoma" pitchFamily="34" charset="0"/>
                <a:ea typeface="Tahoma" pitchFamily="34" charset="0"/>
                <a:cs typeface="Tahoma" pitchFamily="34" charset="0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9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6352-EDD4-4A1E-B7C8-391AF4000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7052" y="1567544"/>
            <a:ext cx="7354513" cy="51017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Management Committee Feedback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Board changes are appropriate approach for each jurisdiction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Not too different from current practices for other code issues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All “participating” jurisdiction agreement is too many (18 currently)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Recommend changing to agreement for just principals (6 currently)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Change</a:t>
            </a:r>
          </a:p>
          <a:p>
            <a:pPr lvl="0">
              <a:buAutoNum type="arabicPeriod" startAt="4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Goals </a:t>
            </a:r>
          </a:p>
          <a:p>
            <a:pPr marL="800100" lvl="1" indent="-342900">
              <a:buFont typeface="+mj-lt"/>
              <a:buAutoNum type="alphaLcPeriod" startAt="2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achieve these goals, the Committee will:</a:t>
            </a:r>
          </a:p>
          <a:p>
            <a:pPr marL="1371600" lvl="2" indent="-514350">
              <a:buFont typeface="+mj-lt"/>
              <a:buAutoNum type="romanLcPeriod" startAt="7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State code and legislation, and work with individual jurisdictions to learn of potential impacts of pending legislation.  If all </a:t>
            </a:r>
            <a:r>
              <a:rPr lang="en-US" sz="2000" strike="sng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jurisdictions approve one or more proposed responses, then a joint response could be proposed to the Alliance Board for collective action.</a:t>
            </a:r>
          </a:p>
          <a:p>
            <a:pPr marL="800100" lvl="1" indent="-342900">
              <a:buFont typeface="+mj-lt"/>
              <a:buAutoNum type="alphaLcPeriod" startAt="2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A4ED3A-BC68-40B1-A99A-1DDB093D8C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7739" t="20269" r="32514"/>
          <a:stretch>
            <a:fillRect/>
          </a:stretch>
        </p:blipFill>
        <p:spPr>
          <a:xfrm>
            <a:off x="9477822" y="1963336"/>
            <a:ext cx="2249714" cy="38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6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62FCE-38E5-4D69-84C6-3BC880C0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88690"/>
            <a:ext cx="801598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Cyber Security Agreement 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Longer-Term Path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FADB9-4A27-4322-BC2B-F8B0D6B4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>
                <a:latin typeface="Tahoma" pitchFamily="34" charset="0"/>
                <a:ea typeface="Tahoma" pitchFamily="34" charset="0"/>
                <a:cs typeface="Tahoma" pitchFamily="34" charset="0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9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6352-EDD4-4A1E-B7C8-391AF4000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4825" y="1596569"/>
            <a:ext cx="6830546" cy="50608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Background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Woodway interested in becoming subscriber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Old employee attachment not relevant nor encompassing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Board requested new attachment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Follow ups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Reviewed Snoqualmie template and Bellevue current policies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Consulted with Legal Counsel, PJ Rodriguez and John Traeger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Concerns about needing more time to “get it right”</a:t>
            </a: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Action Steps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Draft attachment with subcommittee and Legal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Bring to future Executive Board meeting for discussion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Proposal for how to roll out approved attachment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 rotWithShape="1">
          <a:blip r:embed="rId2"/>
          <a:srcRect l="31338" r="15694"/>
          <a:stretch/>
        </p:blipFill>
        <p:spPr bwMode="auto">
          <a:xfrm>
            <a:off x="8481140" y="2106027"/>
            <a:ext cx="3388688" cy="34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86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2FCE-38E5-4D69-84C6-3BC880C0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88690"/>
            <a:ext cx="8015980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RESOLUTION to Approve Woodway Subscriber Agreement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FADB9-4A27-4322-BC2B-F8B0D6B4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>
                <a:latin typeface="Tahoma" pitchFamily="34" charset="0"/>
                <a:ea typeface="Tahoma" pitchFamily="34" charset="0"/>
                <a:cs typeface="Tahoma" pitchFamily="34" charset="0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6352-EDD4-4A1E-B7C8-391AF4000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4825" y="1596570"/>
            <a:ext cx="6830546" cy="48913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Jurisdiction Statistics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Within Snohomish County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Incorporated in 1958 to protect heavy forest area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2010 US Census reported 1,307 residents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Average annual permit revenue is approximately $73,000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http://www.townofwoodway.com/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Items of Note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Updated language to incorporate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ByLaw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changes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Updated language to incorporate Financial Policy changes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Removed legacy Technology Use attachment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Applied current minimum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onboarding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fee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MBP Annual fee is the smallest of all current subscribers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33955" y="1889443"/>
            <a:ext cx="3723910" cy="38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19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RESOLUTION to Approve New 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Board Officer Rotation Schedule</a:t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267" y="1779455"/>
            <a:ext cx="6714445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Background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Aaron Antin resigned from being Executive Board Chair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Board discussed criteria for new rotation and roles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Board added Treasurer role back as separate from Vice-Chair</a:t>
            </a:r>
          </a:p>
          <a:p>
            <a:pPr>
              <a:buFont typeface="+mj-lt"/>
              <a:buAutoNum type="alphaU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Board requested new proposed rotation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Proposed New Executive Board Officer Rotation</a:t>
            </a:r>
          </a:p>
          <a:p>
            <a:pPr>
              <a:buNone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Content Placeholder 5" descr="Executive Board 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62558"/>
          <a:stretch>
            <a:fillRect/>
          </a:stretch>
        </p:blipFill>
        <p:spPr>
          <a:xfrm>
            <a:off x="9092713" y="1886857"/>
            <a:ext cx="2707369" cy="37562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8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CAAF0-B9B0-43E8-B12F-2A331AEC1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52" y="4783811"/>
            <a:ext cx="7867761" cy="1839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Budget &amp; Finance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9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Content Placeholder 7" descr="budget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6185" r="14012"/>
          <a:stretch>
            <a:fillRect/>
          </a:stretch>
        </p:blipFill>
        <p:spPr>
          <a:xfrm>
            <a:off x="8752114" y="1930405"/>
            <a:ext cx="2795311" cy="374468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AA0B0A-FEBA-48E8-814B-9E322868E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4825" y="1596570"/>
            <a:ext cx="6830546" cy="48913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Items of Note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2016-2017 State Auditor results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Only policy, process and documentation audit (no financials)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No findings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Moving from annual to every-other year audit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Preparing 2018 consolidated financial report with Clark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Nuber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accounting firm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Reworking Monthly Budget Report for simplification and clarification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2018 Q1 MBP Billing Corrections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First billing included changes not yet in effect (Woodway)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First billing did not include adjustment for GJT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Q2 MBP billing will have approved amount plus Q1 correction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7A4E69A24034CB40C361814130C62" ma:contentTypeVersion="3" ma:contentTypeDescription="Create a new document." ma:contentTypeScope="" ma:versionID="6a1f53d681d1ba120937179dc6ab7d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4142D6-95ED-411C-803D-3A669D26C05F}"/>
</file>

<file path=customXml/itemProps2.xml><?xml version="1.0" encoding="utf-8"?>
<ds:datastoreItem xmlns:ds="http://schemas.openxmlformats.org/officeDocument/2006/customXml" ds:itemID="{6814D0C6-3D35-49D8-924A-8323AC55F517}"/>
</file>

<file path=customXml/itemProps3.xml><?xml version="1.0" encoding="utf-8"?>
<ds:datastoreItem xmlns:ds="http://schemas.openxmlformats.org/officeDocument/2006/customXml" ds:itemID="{7E251279-329E-4674-A3E8-120B5E23440B}"/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1017</Words>
  <Application>Microsoft Office PowerPoint</Application>
  <PresentationFormat>Widescreen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Tahoma</vt:lpstr>
      <vt:lpstr>Wingdings 3</vt:lpstr>
      <vt:lpstr>Wisp</vt:lpstr>
      <vt:lpstr>eCityGov Alliance Executive Board Meeting</vt:lpstr>
      <vt:lpstr>Agenda</vt:lpstr>
      <vt:lpstr>Approve Agenda and February Minutes</vt:lpstr>
      <vt:lpstr>Executive Director Monthly Update March 2019</vt:lpstr>
      <vt:lpstr>Final Language for  Administrative  Policies</vt:lpstr>
      <vt:lpstr>Cyber Security Agreement  Longer-Term Path</vt:lpstr>
      <vt:lpstr>RESOLUTION to Approve Woodway Subscriber Agreement</vt:lpstr>
      <vt:lpstr>RESOLUTION to Approve New  Board Officer Rotation Schedule </vt:lpstr>
      <vt:lpstr>Budget &amp; Finance Updates</vt:lpstr>
      <vt:lpstr>2019 Work Plan and eCheck Project Update</vt:lpstr>
      <vt:lpstr>Business Development Update and MBP Map</vt:lpstr>
      <vt:lpstr>Adding Non-Traditional Subscribers: Independent Public Utilities</vt:lpstr>
      <vt:lpstr>Alliance Staff Changes and Ideas</vt:lpstr>
      <vt:lpstr>Visioning Work and Workshop Framing</vt:lpstr>
      <vt:lpstr>B&amp;O Tax System of Record Opportunity</vt:lpstr>
      <vt:lpstr>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eCityGov Alliance Executive Board Meeting</dc:title>
  <dc:creator>Running Deer, Tyler</dc:creator>
  <cp:lastModifiedBy>Running Deer, Tyler</cp:lastModifiedBy>
  <cp:revision>203</cp:revision>
  <dcterms:created xsi:type="dcterms:W3CDTF">2019-02-07T23:35:57Z</dcterms:created>
  <dcterms:modified xsi:type="dcterms:W3CDTF">2019-04-04T16:36:03Z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0x010100F737A4E69A24034CB40C361814130C62</vt:lpwstr>
  </property>
</Properties>
</file>