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56" r:id="rId2"/>
    <p:sldId id="257" r:id="rId3"/>
    <p:sldId id="258" r:id="rId4"/>
    <p:sldId id="272" r:id="rId5"/>
    <p:sldId id="273" r:id="rId6"/>
    <p:sldId id="259" r:id="rId7"/>
    <p:sldId id="260" r:id="rId8"/>
    <p:sldId id="269" r:id="rId9"/>
    <p:sldId id="268" r:id="rId10"/>
    <p:sldId id="262" r:id="rId11"/>
    <p:sldId id="267" r:id="rId12"/>
    <p:sldId id="263" r:id="rId13"/>
    <p:sldId id="264" r:id="rId14"/>
    <p:sldId id="265" r:id="rId15"/>
    <p:sldId id="270" r:id="rId16"/>
    <p:sldId id="266"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552"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CAD94-2F4B-40D9-9682-CB76DD304AD3}" type="datetimeFigureOut">
              <a:rPr lang="en-US" smtClean="0"/>
              <a:pPr/>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9B5B5-3A57-46D0-A2F5-FB25AE4F3A72}" type="slidenum">
              <a:rPr lang="en-US" smtClean="0"/>
              <a:pPr/>
              <a:t>‹#›</a:t>
            </a:fld>
            <a:endParaRPr lang="en-US"/>
          </a:p>
        </p:txBody>
      </p:sp>
    </p:spTree>
    <p:extLst>
      <p:ext uri="{BB962C8B-B14F-4D97-AF65-F5344CB8AC3E}">
        <p14:creationId xmlns:p14="http://schemas.microsoft.com/office/powerpoint/2010/main" xmlns="" val="303252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545EE8-36DB-430B-91B4-E036095C2F1B}"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BE52EC-FC78-417E-96EF-97193B4CD124}"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E26EC0-0485-4478-9D35-261E0A52689E}"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13FF982-FEBF-44F3-8C0F-9D86038ED384}" type="datetime1">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D8AD93B-D275-4809-84F1-550AD8D0DCC1}" type="datetime1">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C333BFD-BC67-4947-B9DD-FEA1AA375FD4}" type="datetime1">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176CA-76E8-4B87-AD07-249BEC4CB55A}"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EABDB-84BC-40EA-95EA-C163E54E524C}"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9CE65-ECB6-49BE-8754-CE262185856A}"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53EE73-B0D6-4469-9D09-1FAE47705559}" type="datetime1">
              <a:rPr lang="en-US" smtClean="0"/>
              <a:pPr/>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C8791-148B-46C0-9814-3F36ED1A0135}" type="datetime1">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0A5132-A608-4174-9D4F-1CC792AD3489}" type="datetime1">
              <a:rPr lang="en-US" smtClean="0"/>
              <a:pPr/>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B1D8D8-0956-4027-948A-774F74D61D08}" type="datetime1">
              <a:rPr lang="en-US" smtClean="0"/>
              <a:pPr/>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4B95-3589-400B-A59F-E39487AB378C}" type="datetime1">
              <a:rPr lang="en-US" smtClean="0"/>
              <a:pPr/>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445DDA-1821-4E70-86C2-3D57ABF79150}" type="datetime1">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A63DC3-5A4F-4119-9F89-354A27E3F2B4}" type="datetime1">
              <a:rPr lang="en-US" smtClean="0"/>
              <a:pPr/>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6F8FD5-1359-444A-A4A6-0B53EB44B12E}" type="datetime1">
              <a:rPr lang="en-US" smtClean="0"/>
              <a:pPr/>
              <a:t>2/11/2019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wiforum.org/s/Ignite-2018-09-25-NWI-Implementation-Tool-won.xlsx" TargetMode="External"/><Relationship Id="rId2" Type="http://schemas.openxmlformats.org/officeDocument/2006/relationships/hyperlink" Target="https://www.nwiforum.org/s/v715cwe9e1xgrv377m9a5f6e0zo3ix"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ownofwoodway.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D73D9-8F68-4A83-8E1A-188A9FBF758D}"/>
              </a:ext>
            </a:extLst>
          </p:cNvPr>
          <p:cNvSpPr>
            <a:spLocks noGrp="1"/>
          </p:cNvSpPr>
          <p:nvPr>
            <p:ph type="ctrTitle"/>
          </p:nvPr>
        </p:nvSpPr>
        <p:spPr/>
        <p:txBody>
          <a:bodyPr>
            <a:normAutofit/>
          </a:bodyPr>
          <a:lstStyle/>
          <a:p>
            <a:r>
              <a:rPr lang="en-US" dirty="0" err="1">
                <a:latin typeface="Tahoma" pitchFamily="34" charset="0"/>
                <a:ea typeface="Tahoma" pitchFamily="34" charset="0"/>
                <a:cs typeface="Tahoma" pitchFamily="34" charset="0"/>
              </a:rPr>
              <a:t>eCityGov</a:t>
            </a:r>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Alliance</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Executive </a:t>
            </a:r>
            <a:r>
              <a:rPr lang="en-US" dirty="0">
                <a:latin typeface="Tahoma" pitchFamily="34" charset="0"/>
                <a:ea typeface="Tahoma" pitchFamily="34" charset="0"/>
                <a:cs typeface="Tahoma" pitchFamily="34" charset="0"/>
              </a:rPr>
              <a:t>Board Meeting</a:t>
            </a:r>
          </a:p>
        </p:txBody>
      </p:sp>
      <p:sp>
        <p:nvSpPr>
          <p:cNvPr id="3" name="Subtitle 2">
            <a:extLst>
              <a:ext uri="{FF2B5EF4-FFF2-40B4-BE49-F238E27FC236}">
                <a16:creationId xmlns:a16="http://schemas.microsoft.com/office/drawing/2014/main" xmlns="" id="{BE7840FA-AC29-4BCA-BA11-377A424E6882}"/>
              </a:ext>
            </a:extLst>
          </p:cNvPr>
          <p:cNvSpPr>
            <a:spLocks noGrp="1"/>
          </p:cNvSpPr>
          <p:nvPr>
            <p:ph type="subTitle" idx="1"/>
          </p:nvPr>
        </p:nvSpPr>
        <p:spPr/>
        <p:txBody>
          <a:bodyPr/>
          <a:lstStyle/>
          <a:p>
            <a:r>
              <a:rPr lang="en-US" dirty="0">
                <a:latin typeface="Tahoma" pitchFamily="34" charset="0"/>
                <a:ea typeface="Tahoma" pitchFamily="34" charset="0"/>
                <a:cs typeface="Tahoma" pitchFamily="34" charset="0"/>
              </a:rPr>
              <a:t>February 15, 2019</a:t>
            </a:r>
          </a:p>
        </p:txBody>
      </p:sp>
    </p:spTree>
    <p:extLst>
      <p:ext uri="{BB962C8B-B14F-4D97-AF65-F5344CB8AC3E}">
        <p14:creationId xmlns:p14="http://schemas.microsoft.com/office/powerpoint/2010/main" xmlns="" val="423915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2018 Year-end Budget Report</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10</a:t>
            </a:fld>
            <a:endParaRPr lang="en-US" dirty="0">
              <a:latin typeface="Tahoma" pitchFamily="34" charset="0"/>
              <a:ea typeface="Tahoma" pitchFamily="34" charset="0"/>
              <a:cs typeface="Tahoma" pitchFamily="34" charset="0"/>
            </a:endParaRPr>
          </a:p>
        </p:txBody>
      </p:sp>
      <p:pic>
        <p:nvPicPr>
          <p:cNvPr id="8" name="Content Placeholder 7" descr="budget 3.jpg"/>
          <p:cNvPicPr>
            <a:picLocks noGrp="1" noChangeAspect="1"/>
          </p:cNvPicPr>
          <p:nvPr>
            <p:ph sz="half" idx="2"/>
          </p:nvPr>
        </p:nvPicPr>
        <p:blipFill>
          <a:blip r:embed="rId2"/>
          <a:srcRect l="36185" r="14012"/>
          <a:stretch>
            <a:fillRect/>
          </a:stretch>
        </p:blipFill>
        <p:spPr>
          <a:xfrm>
            <a:off x="8752114" y="1930405"/>
            <a:ext cx="2795311" cy="3744686"/>
          </a:xfrm>
        </p:spPr>
      </p:pic>
      <p:graphicFrame>
        <p:nvGraphicFramePr>
          <p:cNvPr id="7" name="Table 6"/>
          <p:cNvGraphicFramePr>
            <a:graphicFrameLocks noGrp="1"/>
          </p:cNvGraphicFramePr>
          <p:nvPr/>
        </p:nvGraphicFramePr>
        <p:xfrm>
          <a:off x="1857831" y="1645194"/>
          <a:ext cx="6589488" cy="4297680"/>
        </p:xfrm>
        <a:graphic>
          <a:graphicData uri="http://schemas.openxmlformats.org/drawingml/2006/table">
            <a:tbl>
              <a:tblPr firstRow="1" bandRow="1">
                <a:tableStyleId>{5940675A-B579-460E-94D1-54222C63F5DA}</a:tableStyleId>
              </a:tblPr>
              <a:tblGrid>
                <a:gridCol w="435431"/>
                <a:gridCol w="740228"/>
                <a:gridCol w="1422400"/>
                <a:gridCol w="1524000"/>
                <a:gridCol w="1349829"/>
                <a:gridCol w="1117600"/>
              </a:tblGrid>
              <a:tr h="0">
                <a:tc>
                  <a:txBody>
                    <a:bodyPr/>
                    <a:lstStyle/>
                    <a:p>
                      <a:endParaRPr lang="en-US" dirty="0" smtClean="0"/>
                    </a:p>
                  </a:txBody>
                  <a:tcPr/>
                </a:tc>
                <a:tc>
                  <a:txBody>
                    <a:bodyPr/>
                    <a:lstStyle/>
                    <a:p>
                      <a:endParaRPr lang="en-US" dirty="0" smtClean="0"/>
                    </a:p>
                  </a:txBody>
                  <a:tcPr/>
                </a:tc>
                <a:tc>
                  <a:txBody>
                    <a:bodyPr/>
                    <a:lstStyle/>
                    <a:p>
                      <a:pPr algn="ctr"/>
                      <a:r>
                        <a:rPr lang="en-US" b="1" dirty="0" smtClean="0"/>
                        <a:t>Approved Budget</a:t>
                      </a:r>
                      <a:endParaRPr lang="en-US" b="1" dirty="0"/>
                    </a:p>
                  </a:txBody>
                  <a:tcPr/>
                </a:tc>
                <a:tc>
                  <a:txBody>
                    <a:bodyPr/>
                    <a:lstStyle/>
                    <a:p>
                      <a:pPr algn="ctr"/>
                      <a:r>
                        <a:rPr lang="en-US" b="1" dirty="0" smtClean="0"/>
                        <a:t>Budget</a:t>
                      </a:r>
                      <a:r>
                        <a:rPr lang="en-US" b="1" baseline="0" dirty="0" smtClean="0"/>
                        <a:t> </a:t>
                      </a:r>
                      <a:r>
                        <a:rPr lang="en-US" b="1" baseline="0" dirty="0" err="1" smtClean="0"/>
                        <a:t>Actuals</a:t>
                      </a:r>
                      <a:endParaRPr lang="en-US" b="1" dirty="0"/>
                    </a:p>
                  </a:txBody>
                  <a:tcPr/>
                </a:tc>
                <a:tc>
                  <a:txBody>
                    <a:bodyPr/>
                    <a:lstStyle/>
                    <a:p>
                      <a:pPr algn="ctr"/>
                      <a:r>
                        <a:rPr lang="en-US" b="1" dirty="0" smtClean="0"/>
                        <a:t>Difference</a:t>
                      </a:r>
                      <a:endParaRPr lang="en-US" b="1" dirty="0"/>
                    </a:p>
                  </a:txBody>
                  <a:tcPr/>
                </a:tc>
                <a:tc>
                  <a:txBody>
                    <a:bodyPr/>
                    <a:lstStyle/>
                    <a:p>
                      <a:pPr algn="ctr"/>
                      <a:r>
                        <a:rPr lang="en-US" b="1" i="0" dirty="0" smtClean="0"/>
                        <a:t>% Change</a:t>
                      </a:r>
                    </a:p>
                  </a:txBody>
                  <a:tcPr/>
                </a:tc>
              </a:tr>
              <a:tr h="326329">
                <a:tc rowSpan="5">
                  <a:txBody>
                    <a:bodyPr/>
                    <a:lstStyle/>
                    <a:p>
                      <a:pPr algn="ctr"/>
                      <a:r>
                        <a:rPr lang="en-US" sz="1800" b="1" kern="1200" dirty="0" smtClean="0">
                          <a:solidFill>
                            <a:schemeClr val="tx1"/>
                          </a:solidFill>
                          <a:latin typeface="+mn-lt"/>
                          <a:ea typeface="+mn-ea"/>
                          <a:cs typeface="+mn-cs"/>
                        </a:rPr>
                        <a:t>Revenues</a:t>
                      </a:r>
                    </a:p>
                  </a:txBody>
                  <a:tcPr vert="vert270">
                    <a:solidFill>
                      <a:schemeClr val="accent2">
                        <a:lumMod val="60000"/>
                        <a:lumOff val="40000"/>
                      </a:schemeClr>
                    </a:solidFill>
                  </a:tcPr>
                </a:tc>
                <a:tc>
                  <a:txBody>
                    <a:bodyPr/>
                    <a:lstStyle/>
                    <a:p>
                      <a:r>
                        <a:rPr lang="en-US" dirty="0" smtClean="0"/>
                        <a:t>MBP</a:t>
                      </a:r>
                    </a:p>
                  </a:txBody>
                  <a:tcPr>
                    <a:solidFill>
                      <a:schemeClr val="accent2">
                        <a:lumMod val="60000"/>
                        <a:lumOff val="40000"/>
                      </a:schemeClr>
                    </a:solidFill>
                  </a:tcPr>
                </a:tc>
                <a:tc>
                  <a:txBody>
                    <a:bodyPr/>
                    <a:lstStyle/>
                    <a:p>
                      <a:pPr algn="r"/>
                      <a:r>
                        <a:rPr lang="en-US" dirty="0" smtClean="0"/>
                        <a:t>$1,362,959</a:t>
                      </a:r>
                      <a:endParaRPr lang="en-US" dirty="0"/>
                    </a:p>
                  </a:txBody>
                  <a:tcPr>
                    <a:solidFill>
                      <a:schemeClr val="accent2">
                        <a:lumMod val="60000"/>
                        <a:lumOff val="40000"/>
                      </a:schemeClr>
                    </a:solidFill>
                  </a:tcPr>
                </a:tc>
                <a:tc>
                  <a:txBody>
                    <a:bodyPr/>
                    <a:lstStyle/>
                    <a:p>
                      <a:pPr algn="r"/>
                      <a:r>
                        <a:rPr lang="en-US" dirty="0" smtClean="0"/>
                        <a:t>$1,398,981</a:t>
                      </a:r>
                    </a:p>
                  </a:txBody>
                  <a:tcPr>
                    <a:solidFill>
                      <a:schemeClr val="accent2">
                        <a:lumMod val="60000"/>
                        <a:lumOff val="40000"/>
                      </a:schemeClr>
                    </a:solidFill>
                  </a:tcPr>
                </a:tc>
                <a:tc>
                  <a:txBody>
                    <a:bodyPr/>
                    <a:lstStyle/>
                    <a:p>
                      <a:pPr algn="r"/>
                      <a:r>
                        <a:rPr lang="en-US" dirty="0" smtClean="0"/>
                        <a:t>$36,023</a:t>
                      </a:r>
                      <a:endParaRPr lang="en-US" dirty="0"/>
                    </a:p>
                  </a:txBody>
                  <a:tcPr>
                    <a:solidFill>
                      <a:schemeClr val="accent2">
                        <a:lumMod val="60000"/>
                        <a:lumOff val="40000"/>
                      </a:schemeClr>
                    </a:solidFill>
                  </a:tcPr>
                </a:tc>
                <a:tc>
                  <a:txBody>
                    <a:bodyPr/>
                    <a:lstStyle/>
                    <a:p>
                      <a:pPr algn="r"/>
                      <a:r>
                        <a:rPr lang="en-US" dirty="0" smtClean="0"/>
                        <a:t>3%</a:t>
                      </a:r>
                      <a:endParaRPr lang="en-US" dirty="0"/>
                    </a:p>
                  </a:txBody>
                  <a:tcPr>
                    <a:solidFill>
                      <a:schemeClr val="accent2">
                        <a:lumMod val="60000"/>
                        <a:lumOff val="40000"/>
                      </a:schemeClr>
                    </a:solidFill>
                  </a:tcPr>
                </a:tc>
              </a:tr>
              <a:tr h="0">
                <a:tc vMerge="1">
                  <a:txBody>
                    <a:bodyPr/>
                    <a:lstStyle/>
                    <a:p>
                      <a:endParaRPr lang="en-US" dirty="0" smtClean="0"/>
                    </a:p>
                  </a:txBody>
                  <a:tcPr/>
                </a:tc>
                <a:tc>
                  <a:txBody>
                    <a:bodyPr/>
                    <a:lstStyle/>
                    <a:p>
                      <a:r>
                        <a:rPr lang="en-US" dirty="0" smtClean="0"/>
                        <a:t>NWP</a:t>
                      </a:r>
                    </a:p>
                  </a:txBody>
                  <a:tcPr>
                    <a:solidFill>
                      <a:schemeClr val="accent2">
                        <a:lumMod val="60000"/>
                        <a:lumOff val="40000"/>
                      </a:schemeClr>
                    </a:solidFill>
                  </a:tcPr>
                </a:tc>
                <a:tc>
                  <a:txBody>
                    <a:bodyPr/>
                    <a:lstStyle/>
                    <a:p>
                      <a:pPr algn="r"/>
                      <a:r>
                        <a:rPr lang="en-US" dirty="0" smtClean="0"/>
                        <a:t>$121,964</a:t>
                      </a:r>
                      <a:endParaRPr lang="en-US" dirty="0"/>
                    </a:p>
                  </a:txBody>
                  <a:tcPr>
                    <a:solidFill>
                      <a:schemeClr val="accent2">
                        <a:lumMod val="60000"/>
                        <a:lumOff val="40000"/>
                      </a:schemeClr>
                    </a:solidFill>
                  </a:tcPr>
                </a:tc>
                <a:tc>
                  <a:txBody>
                    <a:bodyPr/>
                    <a:lstStyle/>
                    <a:p>
                      <a:pPr algn="r"/>
                      <a:r>
                        <a:rPr lang="en-US" dirty="0" smtClean="0"/>
                        <a:t>$122,494</a:t>
                      </a:r>
                    </a:p>
                  </a:txBody>
                  <a:tcPr>
                    <a:solidFill>
                      <a:schemeClr val="accent2">
                        <a:lumMod val="60000"/>
                        <a:lumOff val="40000"/>
                      </a:schemeClr>
                    </a:solidFill>
                  </a:tcPr>
                </a:tc>
                <a:tc>
                  <a:txBody>
                    <a:bodyPr/>
                    <a:lstStyle/>
                    <a:p>
                      <a:pPr algn="r"/>
                      <a:r>
                        <a:rPr lang="en-US" dirty="0" smtClean="0"/>
                        <a:t>$529</a:t>
                      </a:r>
                      <a:endParaRPr lang="en-US" dirty="0"/>
                    </a:p>
                  </a:txBody>
                  <a:tcPr>
                    <a:solidFill>
                      <a:schemeClr val="accent2">
                        <a:lumMod val="60000"/>
                        <a:lumOff val="40000"/>
                      </a:schemeClr>
                    </a:solidFill>
                  </a:tcPr>
                </a:tc>
                <a:tc>
                  <a:txBody>
                    <a:bodyPr/>
                    <a:lstStyle/>
                    <a:p>
                      <a:pPr algn="r"/>
                      <a:r>
                        <a:rPr lang="en-US" dirty="0" smtClean="0"/>
                        <a:t>0.4%</a:t>
                      </a:r>
                      <a:endParaRPr lang="en-US" dirty="0"/>
                    </a:p>
                  </a:txBody>
                  <a:tcPr>
                    <a:solidFill>
                      <a:schemeClr val="accent2">
                        <a:lumMod val="60000"/>
                        <a:lumOff val="40000"/>
                      </a:schemeClr>
                    </a:solidFill>
                  </a:tcPr>
                </a:tc>
              </a:tr>
              <a:tr h="297542">
                <a:tc vMerge="1">
                  <a:txBody>
                    <a:bodyPr/>
                    <a:lstStyle/>
                    <a:p>
                      <a:endParaRPr lang="en-US" dirty="0" smtClean="0"/>
                    </a:p>
                  </a:txBody>
                  <a:tcPr/>
                </a:tc>
                <a:tc>
                  <a:txBody>
                    <a:bodyPr/>
                    <a:lstStyle/>
                    <a:p>
                      <a:r>
                        <a:rPr lang="en-US" dirty="0" smtClean="0"/>
                        <a:t>GJT</a:t>
                      </a:r>
                    </a:p>
                  </a:txBody>
                  <a:tcPr>
                    <a:solidFill>
                      <a:schemeClr val="accent2">
                        <a:lumMod val="60000"/>
                        <a:lumOff val="40000"/>
                      </a:schemeClr>
                    </a:solidFill>
                  </a:tcPr>
                </a:tc>
                <a:tc>
                  <a:txBody>
                    <a:bodyPr/>
                    <a:lstStyle/>
                    <a:p>
                      <a:pPr algn="r"/>
                      <a:r>
                        <a:rPr lang="en-US" dirty="0" smtClean="0"/>
                        <a:t>$116,965</a:t>
                      </a:r>
                      <a:endParaRPr lang="en-US" dirty="0"/>
                    </a:p>
                  </a:txBody>
                  <a:tcPr>
                    <a:solidFill>
                      <a:schemeClr val="accent2">
                        <a:lumMod val="60000"/>
                        <a:lumOff val="40000"/>
                      </a:schemeClr>
                    </a:solidFill>
                  </a:tcPr>
                </a:tc>
                <a:tc>
                  <a:txBody>
                    <a:bodyPr/>
                    <a:lstStyle/>
                    <a:p>
                      <a:pPr algn="r"/>
                      <a:r>
                        <a:rPr lang="en-US" dirty="0" smtClean="0"/>
                        <a:t>$112,295</a:t>
                      </a:r>
                    </a:p>
                  </a:txBody>
                  <a:tcPr>
                    <a:solidFill>
                      <a:schemeClr val="accent2">
                        <a:lumMod val="60000"/>
                        <a:lumOff val="40000"/>
                      </a:schemeClr>
                    </a:solidFill>
                  </a:tcPr>
                </a:tc>
                <a:tc>
                  <a:txBody>
                    <a:bodyPr/>
                    <a:lstStyle/>
                    <a:p>
                      <a:pPr algn="r"/>
                      <a:r>
                        <a:rPr lang="en-US" dirty="0" smtClean="0"/>
                        <a:t>($4,671)</a:t>
                      </a:r>
                      <a:endParaRPr lang="en-US" dirty="0"/>
                    </a:p>
                  </a:txBody>
                  <a:tcPr>
                    <a:solidFill>
                      <a:schemeClr val="accent2">
                        <a:lumMod val="60000"/>
                        <a:lumOff val="40000"/>
                      </a:schemeClr>
                    </a:solidFill>
                  </a:tcPr>
                </a:tc>
                <a:tc>
                  <a:txBody>
                    <a:bodyPr/>
                    <a:lstStyle/>
                    <a:p>
                      <a:pPr algn="r"/>
                      <a:r>
                        <a:rPr lang="en-US" dirty="0" smtClean="0"/>
                        <a:t>(4%)</a:t>
                      </a:r>
                      <a:endParaRPr lang="en-US" dirty="0"/>
                    </a:p>
                  </a:txBody>
                  <a:tcPr>
                    <a:solidFill>
                      <a:schemeClr val="accent2">
                        <a:lumMod val="60000"/>
                        <a:lumOff val="40000"/>
                      </a:schemeClr>
                    </a:solidFill>
                  </a:tcPr>
                </a:tc>
              </a:tr>
              <a:tr h="297542">
                <a:tc vMerge="1">
                  <a:txBody>
                    <a:bodyPr/>
                    <a:lstStyle/>
                    <a:p>
                      <a:endParaRPr lang="en-US" dirty="0" smtClean="0"/>
                    </a:p>
                  </a:txBody>
                  <a:tcPr/>
                </a:tc>
                <a:tc>
                  <a:txBody>
                    <a:bodyPr/>
                    <a:lstStyle/>
                    <a:p>
                      <a:r>
                        <a:rPr lang="en-US" dirty="0" smtClean="0"/>
                        <a:t>SPP</a:t>
                      </a:r>
                    </a:p>
                  </a:txBody>
                  <a:tcPr>
                    <a:solidFill>
                      <a:schemeClr val="accent2">
                        <a:lumMod val="60000"/>
                        <a:lumOff val="40000"/>
                      </a:schemeClr>
                    </a:solidFill>
                  </a:tcPr>
                </a:tc>
                <a:tc>
                  <a:txBody>
                    <a:bodyPr/>
                    <a:lstStyle/>
                    <a:p>
                      <a:pPr algn="r"/>
                      <a:r>
                        <a:rPr lang="en-US" dirty="0" smtClean="0"/>
                        <a:t>($66,430)</a:t>
                      </a:r>
                      <a:endParaRPr lang="en-US" dirty="0"/>
                    </a:p>
                  </a:txBody>
                  <a:tcPr>
                    <a:solidFill>
                      <a:schemeClr val="accent2">
                        <a:lumMod val="60000"/>
                        <a:lumOff val="40000"/>
                      </a:schemeClr>
                    </a:solidFill>
                  </a:tcPr>
                </a:tc>
                <a:tc>
                  <a:txBody>
                    <a:bodyPr/>
                    <a:lstStyle/>
                    <a:p>
                      <a:pPr algn="r"/>
                      <a:r>
                        <a:rPr lang="en-US" dirty="0" smtClean="0"/>
                        <a:t>($66,430)</a:t>
                      </a:r>
                    </a:p>
                  </a:txBody>
                  <a:tcPr>
                    <a:solidFill>
                      <a:schemeClr val="accent2">
                        <a:lumMod val="60000"/>
                        <a:lumOff val="40000"/>
                      </a:schemeClr>
                    </a:solidFill>
                  </a:tcPr>
                </a:tc>
                <a:tc>
                  <a:txBody>
                    <a:bodyPr/>
                    <a:lstStyle/>
                    <a:p>
                      <a:pPr algn="r"/>
                      <a:r>
                        <a:rPr lang="en-US" dirty="0" smtClean="0"/>
                        <a:t>$0</a:t>
                      </a:r>
                      <a:endParaRPr lang="en-US" dirty="0"/>
                    </a:p>
                  </a:txBody>
                  <a:tcPr>
                    <a:solidFill>
                      <a:schemeClr val="accent2">
                        <a:lumMod val="60000"/>
                        <a:lumOff val="40000"/>
                      </a:schemeClr>
                    </a:solidFill>
                  </a:tcPr>
                </a:tc>
                <a:tc>
                  <a:txBody>
                    <a:bodyPr/>
                    <a:lstStyle/>
                    <a:p>
                      <a:pPr algn="r"/>
                      <a:r>
                        <a:rPr lang="en-US" dirty="0" smtClean="0"/>
                        <a:t>0%</a:t>
                      </a:r>
                      <a:endParaRPr lang="en-US" dirty="0"/>
                    </a:p>
                  </a:txBody>
                  <a:tcPr>
                    <a:solidFill>
                      <a:schemeClr val="accent2">
                        <a:lumMod val="60000"/>
                        <a:lumOff val="40000"/>
                      </a:schemeClr>
                    </a:solidFill>
                  </a:tcPr>
                </a:tc>
              </a:tr>
              <a:tr h="352696">
                <a:tc vMerge="1">
                  <a:txBody>
                    <a:bodyPr/>
                    <a:lstStyle/>
                    <a:p>
                      <a:endParaRPr lang="en-US" b="1" dirty="0" smtClean="0"/>
                    </a:p>
                  </a:txBody>
                  <a:tcPr/>
                </a:tc>
                <a:tc>
                  <a:txBody>
                    <a:bodyPr/>
                    <a:lstStyle/>
                    <a:p>
                      <a:r>
                        <a:rPr lang="en-US" b="1" dirty="0" smtClean="0"/>
                        <a:t>Total</a:t>
                      </a:r>
                    </a:p>
                  </a:txBody>
                  <a:tcPr>
                    <a:solidFill>
                      <a:schemeClr val="accent2">
                        <a:lumMod val="60000"/>
                        <a:lumOff val="40000"/>
                      </a:schemeClr>
                    </a:solidFill>
                  </a:tcPr>
                </a:tc>
                <a:tc>
                  <a:txBody>
                    <a:bodyPr/>
                    <a:lstStyle/>
                    <a:p>
                      <a:pPr algn="r"/>
                      <a:r>
                        <a:rPr lang="en-US" b="1" dirty="0" smtClean="0"/>
                        <a:t>$1,535,458</a:t>
                      </a:r>
                      <a:endParaRPr lang="en-US" b="1" dirty="0"/>
                    </a:p>
                  </a:txBody>
                  <a:tcPr anchor="ctr">
                    <a:solidFill>
                      <a:schemeClr val="accent2">
                        <a:lumMod val="60000"/>
                        <a:lumOff val="40000"/>
                      </a:schemeClr>
                    </a:solidFill>
                  </a:tcPr>
                </a:tc>
                <a:tc>
                  <a:txBody>
                    <a:bodyPr/>
                    <a:lstStyle/>
                    <a:p>
                      <a:pPr marL="0" algn="r" defTabSz="457200" rtl="0" eaLnBrk="1" fontAlgn="t" latinLnBrk="0" hangingPunct="1"/>
                      <a:r>
                        <a:rPr lang="en-US" sz="1800" b="1" kern="1200" dirty="0" smtClean="0">
                          <a:solidFill>
                            <a:schemeClr val="tx1"/>
                          </a:solidFill>
                          <a:latin typeface="+mn-lt"/>
                          <a:ea typeface="+mn-ea"/>
                          <a:cs typeface="+mn-cs"/>
                        </a:rPr>
                        <a:t>$1,567,340 </a:t>
                      </a:r>
                    </a:p>
                  </a:txBody>
                  <a:tcPr marL="9525" marR="85725" marT="9525" marB="0" anchor="ctr">
                    <a:solidFill>
                      <a:schemeClr val="accent2">
                        <a:lumMod val="60000"/>
                        <a:lumOff val="40000"/>
                      </a:schemeClr>
                    </a:solidFill>
                  </a:tcPr>
                </a:tc>
                <a:tc>
                  <a:txBody>
                    <a:bodyPr/>
                    <a:lstStyle/>
                    <a:p>
                      <a:pPr marL="0" algn="r" defTabSz="457200" rtl="0" eaLnBrk="1" fontAlgn="t" latinLnBrk="0" hangingPunct="1"/>
                      <a:r>
                        <a:rPr lang="en-US" sz="1800" b="1" kern="1200" dirty="0" smtClean="0">
                          <a:solidFill>
                            <a:schemeClr val="tx1"/>
                          </a:solidFill>
                          <a:latin typeface="+mn-lt"/>
                          <a:ea typeface="+mn-ea"/>
                          <a:cs typeface="+mn-cs"/>
                        </a:rPr>
                        <a:t>$31,881 </a:t>
                      </a:r>
                    </a:p>
                  </a:txBody>
                  <a:tcPr marL="9525" marR="85725" marT="9525" marB="0" anchor="ctr">
                    <a:solidFill>
                      <a:schemeClr val="accent2">
                        <a:lumMod val="60000"/>
                        <a:lumOff val="40000"/>
                      </a:schemeClr>
                    </a:solidFill>
                  </a:tcPr>
                </a:tc>
                <a:tc>
                  <a:txBody>
                    <a:bodyPr/>
                    <a:lstStyle/>
                    <a:p>
                      <a:pPr marL="0" algn="r" defTabSz="457200" rtl="0" eaLnBrk="1" fontAlgn="t" latinLnBrk="0" hangingPunct="1"/>
                      <a:r>
                        <a:rPr lang="en-US" sz="1800" b="1" kern="1200" dirty="0" smtClean="0">
                          <a:solidFill>
                            <a:schemeClr val="tx1"/>
                          </a:solidFill>
                          <a:latin typeface="+mn-lt"/>
                          <a:ea typeface="+mn-ea"/>
                          <a:cs typeface="+mn-cs"/>
                        </a:rPr>
                        <a:t>2%</a:t>
                      </a:r>
                    </a:p>
                  </a:txBody>
                  <a:tcPr marL="9525" marR="85725" marT="9525" marB="0" anchor="ctr">
                    <a:solidFill>
                      <a:schemeClr val="accent2">
                        <a:lumMod val="60000"/>
                        <a:lumOff val="40000"/>
                      </a:schemeClr>
                    </a:solidFill>
                  </a:tcPr>
                </a:tc>
              </a:tr>
              <a:tr h="306251">
                <a:tc rowSpan="5">
                  <a:txBody>
                    <a:bodyPr/>
                    <a:lstStyle/>
                    <a:p>
                      <a:pPr algn="ctr"/>
                      <a:r>
                        <a:rPr lang="en-US" b="1" dirty="0" smtClean="0"/>
                        <a:t>Expenses</a:t>
                      </a:r>
                    </a:p>
                  </a:txBody>
                  <a:tcPr vert="vert270"/>
                </a:tc>
                <a:tc>
                  <a:txBody>
                    <a:bodyPr/>
                    <a:lstStyle/>
                    <a:p>
                      <a:r>
                        <a:rPr lang="en-US" dirty="0" smtClean="0"/>
                        <a:t>MBP</a:t>
                      </a:r>
                    </a:p>
                  </a:txBody>
                  <a:tcPr/>
                </a:tc>
                <a:tc>
                  <a:txBody>
                    <a:bodyPr/>
                    <a:lstStyle/>
                    <a:p>
                      <a:pPr algn="r"/>
                      <a:r>
                        <a:rPr lang="en-US" dirty="0" smtClean="0"/>
                        <a:t>$1,171,466</a:t>
                      </a:r>
                      <a:endParaRPr lang="en-US" dirty="0"/>
                    </a:p>
                  </a:txBody>
                  <a:tcPr/>
                </a:tc>
                <a:tc>
                  <a:txBody>
                    <a:bodyPr/>
                    <a:lstStyle/>
                    <a:p>
                      <a:pPr algn="r"/>
                      <a:r>
                        <a:rPr lang="en-US" dirty="0" smtClean="0"/>
                        <a:t>$1,117,588</a:t>
                      </a:r>
                    </a:p>
                  </a:txBody>
                  <a:tcPr/>
                </a:tc>
                <a:tc>
                  <a:txBody>
                    <a:bodyPr/>
                    <a:lstStyle/>
                    <a:p>
                      <a:pPr algn="r"/>
                      <a:r>
                        <a:rPr lang="en-US" dirty="0" smtClean="0"/>
                        <a:t>($53,878)</a:t>
                      </a:r>
                      <a:endParaRPr lang="en-US" dirty="0"/>
                    </a:p>
                  </a:txBody>
                  <a:tcPr/>
                </a:tc>
                <a:tc>
                  <a:txBody>
                    <a:bodyPr/>
                    <a:lstStyle/>
                    <a:p>
                      <a:pPr algn="r"/>
                      <a:r>
                        <a:rPr lang="en-US" dirty="0" smtClean="0"/>
                        <a:t>(5%)</a:t>
                      </a:r>
                      <a:endParaRPr lang="en-US" dirty="0"/>
                    </a:p>
                  </a:txBody>
                  <a:tcPr/>
                </a:tc>
              </a:tr>
              <a:tr h="332376">
                <a:tc vMerge="1">
                  <a:txBody>
                    <a:bodyPr/>
                    <a:lstStyle/>
                    <a:p>
                      <a:endParaRPr lang="en-US" dirty="0"/>
                    </a:p>
                  </a:txBody>
                  <a:tcPr/>
                </a:tc>
                <a:tc>
                  <a:txBody>
                    <a:bodyPr/>
                    <a:lstStyle/>
                    <a:p>
                      <a:r>
                        <a:rPr lang="en-US" dirty="0" smtClean="0"/>
                        <a:t>NWP</a:t>
                      </a:r>
                      <a:endParaRPr lang="en-US" dirty="0"/>
                    </a:p>
                  </a:txBody>
                  <a:tcPr/>
                </a:tc>
                <a:tc>
                  <a:txBody>
                    <a:bodyPr/>
                    <a:lstStyle/>
                    <a:p>
                      <a:pPr algn="r"/>
                      <a:r>
                        <a:rPr lang="en-US" dirty="0" smtClean="0"/>
                        <a:t>$93,750</a:t>
                      </a:r>
                    </a:p>
                  </a:txBody>
                  <a:tcPr/>
                </a:tc>
                <a:tc>
                  <a:txBody>
                    <a:bodyPr/>
                    <a:lstStyle/>
                    <a:p>
                      <a:pPr algn="r"/>
                      <a:r>
                        <a:rPr lang="en-US" dirty="0" smtClean="0"/>
                        <a:t>$68,919</a:t>
                      </a:r>
                    </a:p>
                  </a:txBody>
                  <a:tcPr/>
                </a:tc>
                <a:tc>
                  <a:txBody>
                    <a:bodyPr/>
                    <a:lstStyle/>
                    <a:p>
                      <a:pPr algn="r"/>
                      <a:r>
                        <a:rPr lang="en-US" dirty="0" smtClean="0"/>
                        <a:t>($24,831)</a:t>
                      </a:r>
                    </a:p>
                  </a:txBody>
                  <a:tcPr/>
                </a:tc>
                <a:tc>
                  <a:txBody>
                    <a:bodyPr/>
                    <a:lstStyle/>
                    <a:p>
                      <a:pPr algn="r"/>
                      <a:r>
                        <a:rPr lang="en-US" dirty="0" smtClean="0"/>
                        <a:t>(26%)</a:t>
                      </a:r>
                    </a:p>
                  </a:txBody>
                  <a:tcPr/>
                </a:tc>
              </a:tr>
              <a:tr h="314959">
                <a:tc vMerge="1">
                  <a:txBody>
                    <a:bodyPr/>
                    <a:lstStyle/>
                    <a:p>
                      <a:endParaRPr lang="en-US" dirty="0"/>
                    </a:p>
                  </a:txBody>
                  <a:tcPr/>
                </a:tc>
                <a:tc>
                  <a:txBody>
                    <a:bodyPr/>
                    <a:lstStyle/>
                    <a:p>
                      <a:r>
                        <a:rPr lang="en-US" dirty="0" smtClean="0"/>
                        <a:t>GJT</a:t>
                      </a:r>
                      <a:endParaRPr lang="en-US" dirty="0"/>
                    </a:p>
                  </a:txBody>
                  <a:tcPr/>
                </a:tc>
                <a:tc>
                  <a:txBody>
                    <a:bodyPr/>
                    <a:lstStyle/>
                    <a:p>
                      <a:pPr algn="r"/>
                      <a:r>
                        <a:rPr lang="en-US" dirty="0" smtClean="0"/>
                        <a:t>$85,750</a:t>
                      </a:r>
                      <a:endParaRPr lang="en-US" dirty="0"/>
                    </a:p>
                  </a:txBody>
                  <a:tcPr/>
                </a:tc>
                <a:tc>
                  <a:txBody>
                    <a:bodyPr/>
                    <a:lstStyle/>
                    <a:p>
                      <a:pPr algn="r"/>
                      <a:r>
                        <a:rPr lang="en-US" dirty="0" smtClean="0"/>
                        <a:t>$69,653</a:t>
                      </a:r>
                      <a:endParaRPr lang="en-US" dirty="0"/>
                    </a:p>
                  </a:txBody>
                  <a:tcPr/>
                </a:tc>
                <a:tc>
                  <a:txBody>
                    <a:bodyPr/>
                    <a:lstStyle/>
                    <a:p>
                      <a:pPr algn="r"/>
                      <a:r>
                        <a:rPr lang="en-US" dirty="0" smtClean="0"/>
                        <a:t>($16,097)</a:t>
                      </a:r>
                      <a:endParaRPr lang="en-US" dirty="0"/>
                    </a:p>
                  </a:txBody>
                  <a:tcPr/>
                </a:tc>
                <a:tc>
                  <a:txBody>
                    <a:bodyPr/>
                    <a:lstStyle/>
                    <a:p>
                      <a:pPr algn="r"/>
                      <a:r>
                        <a:rPr lang="en-US" dirty="0" smtClean="0"/>
                        <a:t>(19%)</a:t>
                      </a:r>
                      <a:endParaRPr lang="en-US" dirty="0"/>
                    </a:p>
                  </a:txBody>
                  <a:tcPr/>
                </a:tc>
              </a:tr>
              <a:tr h="314959">
                <a:tc vMerge="1">
                  <a:txBody>
                    <a:bodyPr/>
                    <a:lstStyle/>
                    <a:p>
                      <a:endParaRPr lang="en-US" dirty="0"/>
                    </a:p>
                  </a:txBody>
                  <a:tcPr/>
                </a:tc>
                <a:tc>
                  <a:txBody>
                    <a:bodyPr/>
                    <a:lstStyle/>
                    <a:p>
                      <a:r>
                        <a:rPr lang="en-US" dirty="0" smtClean="0"/>
                        <a:t>SPP</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r>
              <a:tr h="341085">
                <a:tc vMerge="1">
                  <a:txBody>
                    <a:bodyPr/>
                    <a:lstStyle/>
                    <a:p>
                      <a:endParaRPr lang="en-US" b="1" dirty="0"/>
                    </a:p>
                  </a:txBody>
                  <a:tcPr/>
                </a:tc>
                <a:tc>
                  <a:txBody>
                    <a:bodyPr/>
                    <a:lstStyle/>
                    <a:p>
                      <a:r>
                        <a:rPr lang="en-US" b="1" dirty="0" smtClean="0"/>
                        <a:t>Total</a:t>
                      </a:r>
                      <a:endParaRPr lang="en-US" b="1" dirty="0"/>
                    </a:p>
                  </a:txBody>
                  <a:tcPr/>
                </a:tc>
                <a:tc>
                  <a:txBody>
                    <a:bodyPr/>
                    <a:lstStyle/>
                    <a:p>
                      <a:pPr algn="r"/>
                      <a:r>
                        <a:rPr lang="en-US" b="1" dirty="0" smtClean="0"/>
                        <a:t>$1,284,536</a:t>
                      </a:r>
                      <a:endParaRPr lang="en-US" b="1" dirty="0"/>
                    </a:p>
                  </a:txBody>
                  <a:tcPr/>
                </a:tc>
                <a:tc>
                  <a:txBody>
                    <a:bodyPr/>
                    <a:lstStyle/>
                    <a:p>
                      <a:pPr marL="0" algn="r" defTabSz="457200" rtl="0" eaLnBrk="1" fontAlgn="t" latinLnBrk="0" hangingPunct="1"/>
                      <a:r>
                        <a:rPr lang="en-US" sz="1800" b="1" kern="1200" dirty="0" smtClean="0">
                          <a:solidFill>
                            <a:schemeClr val="tx1"/>
                          </a:solidFill>
                          <a:latin typeface="+mn-lt"/>
                          <a:ea typeface="+mn-ea"/>
                          <a:cs typeface="+mn-cs"/>
                        </a:rPr>
                        <a:t>$1,189,730</a:t>
                      </a:r>
                    </a:p>
                  </a:txBody>
                  <a:tcPr marL="9525" marR="85725" marT="9525" marB="0" anchor="ctr"/>
                </a:tc>
                <a:tc>
                  <a:txBody>
                    <a:bodyPr/>
                    <a:lstStyle/>
                    <a:p>
                      <a:pPr marL="0" algn="r" defTabSz="457200" rtl="0" eaLnBrk="1" fontAlgn="t" latinLnBrk="0" hangingPunct="1"/>
                      <a:r>
                        <a:rPr lang="en-US" sz="1800" b="1" kern="1200" dirty="0" smtClean="0">
                          <a:solidFill>
                            <a:schemeClr val="tx1"/>
                          </a:solidFill>
                          <a:latin typeface="+mn-lt"/>
                          <a:ea typeface="+mn-ea"/>
                          <a:cs typeface="+mn-cs"/>
                        </a:rPr>
                        <a:t>($94,806)</a:t>
                      </a:r>
                    </a:p>
                  </a:txBody>
                  <a:tcPr marL="9525" marR="85725" marT="9525" marB="0" anchor="ctr"/>
                </a:tc>
                <a:tc>
                  <a:txBody>
                    <a:bodyPr/>
                    <a:lstStyle/>
                    <a:p>
                      <a:pPr marL="0" algn="r" defTabSz="457200" rtl="0" eaLnBrk="1" fontAlgn="t" latinLnBrk="0" hangingPunct="1"/>
                      <a:r>
                        <a:rPr lang="en-US" sz="1800" b="1" kern="1200" dirty="0" smtClean="0">
                          <a:solidFill>
                            <a:schemeClr val="tx1"/>
                          </a:solidFill>
                          <a:latin typeface="+mn-lt"/>
                          <a:ea typeface="+mn-ea"/>
                          <a:cs typeface="+mn-cs"/>
                        </a:rPr>
                        <a:t>(7%)</a:t>
                      </a:r>
                    </a:p>
                  </a:txBody>
                  <a:tcPr marL="9525" marR="85725" marT="9525"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ahoma" pitchFamily="34" charset="0"/>
                <a:ea typeface="Tahoma" pitchFamily="34" charset="0"/>
                <a:cs typeface="Tahoma" pitchFamily="34" charset="0"/>
              </a:rPr>
              <a:t>2018 Year-end Budget Report, cont’d</a:t>
            </a:r>
            <a:endParaRPr lang="en-US" sz="32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11</a:t>
            </a:fld>
            <a:endParaRPr lang="en-US" dirty="0">
              <a:latin typeface="Tahoma" pitchFamily="34" charset="0"/>
              <a:ea typeface="Tahoma" pitchFamily="34" charset="0"/>
              <a:cs typeface="Tahoma" pitchFamily="34" charset="0"/>
            </a:endParaRPr>
          </a:p>
        </p:txBody>
      </p:sp>
      <p:pic>
        <p:nvPicPr>
          <p:cNvPr id="6" name="Content Placeholder 7" descr="budget 3.jpg"/>
          <p:cNvPicPr>
            <a:picLocks noChangeAspect="1"/>
          </p:cNvPicPr>
          <p:nvPr/>
        </p:nvPicPr>
        <p:blipFill>
          <a:blip r:embed="rId2">
            <a:duotone>
              <a:prstClr val="black"/>
              <a:schemeClr val="accent4">
                <a:tint val="45000"/>
                <a:satMod val="400000"/>
              </a:schemeClr>
            </a:duotone>
          </a:blip>
          <a:srcRect l="36185" r="14012"/>
          <a:stretch>
            <a:fillRect/>
          </a:stretch>
        </p:blipFill>
        <p:spPr>
          <a:xfrm>
            <a:off x="8752114" y="1930405"/>
            <a:ext cx="2795311" cy="3744686"/>
          </a:xfrm>
          <a:prstGeom prst="rect">
            <a:avLst/>
          </a:prstGeom>
        </p:spPr>
      </p:pic>
      <p:graphicFrame>
        <p:nvGraphicFramePr>
          <p:cNvPr id="10" name="Table 9"/>
          <p:cNvGraphicFramePr>
            <a:graphicFrameLocks noGrp="1"/>
          </p:cNvGraphicFramePr>
          <p:nvPr/>
        </p:nvGraphicFramePr>
        <p:xfrm>
          <a:off x="1741713" y="1543595"/>
          <a:ext cx="6676576" cy="4786811"/>
        </p:xfrm>
        <a:graphic>
          <a:graphicData uri="http://schemas.openxmlformats.org/drawingml/2006/table">
            <a:tbl>
              <a:tblPr firstRow="1" bandRow="1">
                <a:tableStyleId>{5940675A-B579-460E-94D1-54222C63F5DA}</a:tableStyleId>
              </a:tblPr>
              <a:tblGrid>
                <a:gridCol w="435431"/>
                <a:gridCol w="740229"/>
                <a:gridCol w="1422400"/>
                <a:gridCol w="1233713"/>
                <a:gridCol w="145144"/>
                <a:gridCol w="1233713"/>
                <a:gridCol w="217718"/>
                <a:gridCol w="1248228"/>
              </a:tblGrid>
              <a:tr h="0">
                <a:tc rowSpan="5">
                  <a:txBody>
                    <a:bodyPr/>
                    <a:lstStyle/>
                    <a:p>
                      <a:pPr algn="ctr"/>
                      <a:r>
                        <a:rPr lang="en-US" sz="1800" b="1" kern="1200" dirty="0" smtClean="0">
                          <a:solidFill>
                            <a:schemeClr val="tx1"/>
                          </a:solidFill>
                          <a:latin typeface="+mn-lt"/>
                          <a:ea typeface="+mn-ea"/>
                          <a:cs typeface="+mn-cs"/>
                        </a:rPr>
                        <a:t>Fund Balance</a:t>
                      </a:r>
                    </a:p>
                  </a:txBody>
                  <a:tcPr vert="vert270">
                    <a:solidFill>
                      <a:schemeClr val="accent2">
                        <a:lumMod val="60000"/>
                        <a:lumOff val="40000"/>
                      </a:schemeClr>
                    </a:solidFill>
                  </a:tcPr>
                </a:tc>
                <a:tc>
                  <a:txBody>
                    <a:bodyPr/>
                    <a:lstStyle/>
                    <a:p>
                      <a:endParaRPr lang="en-US" dirty="0" smtClean="0"/>
                    </a:p>
                  </a:txBody>
                  <a:tcPr>
                    <a:solidFill>
                      <a:schemeClr val="accent2">
                        <a:lumMod val="60000"/>
                        <a:lumOff val="40000"/>
                      </a:schemeClr>
                    </a:solidFill>
                  </a:tcPr>
                </a:tc>
                <a:tc>
                  <a:txBody>
                    <a:bodyPr/>
                    <a:lstStyle/>
                    <a:p>
                      <a:pPr algn="ctr"/>
                      <a:r>
                        <a:rPr lang="en-US" b="1" dirty="0" smtClean="0"/>
                        <a:t>Starting</a:t>
                      </a:r>
                    </a:p>
                    <a:p>
                      <a:pPr algn="ctr"/>
                      <a:r>
                        <a:rPr lang="en-US" b="1" dirty="0" smtClean="0"/>
                        <a:t>Fund Balance</a:t>
                      </a:r>
                      <a:endParaRPr lang="en-US" b="1" dirty="0"/>
                    </a:p>
                  </a:txBody>
                  <a:tcPr>
                    <a:solidFill>
                      <a:schemeClr val="accent2">
                        <a:lumMod val="60000"/>
                        <a:lumOff val="40000"/>
                      </a:schemeClr>
                    </a:solidFill>
                  </a:tcPr>
                </a:tc>
                <a:tc gridSpan="2">
                  <a:txBody>
                    <a:bodyPr/>
                    <a:lstStyle/>
                    <a:p>
                      <a:pPr algn="ctr"/>
                      <a:r>
                        <a:rPr lang="en-US" b="1" dirty="0" smtClean="0"/>
                        <a:t>Fund Balance </a:t>
                      </a:r>
                      <a:r>
                        <a:rPr lang="en-US" b="1" baseline="0" dirty="0" err="1" smtClean="0"/>
                        <a:t>Actuals</a:t>
                      </a:r>
                      <a:endParaRPr lang="en-US" b="1" dirty="0"/>
                    </a:p>
                  </a:txBody>
                  <a:tcPr>
                    <a:solidFill>
                      <a:schemeClr val="accent2">
                        <a:lumMod val="60000"/>
                        <a:lumOff val="40000"/>
                      </a:schemeClr>
                    </a:solidFill>
                  </a:tcPr>
                </a:tc>
                <a:tc hMerge="1">
                  <a:txBody>
                    <a:bodyPr/>
                    <a:lstStyle/>
                    <a:p>
                      <a:endParaRPr lang="en-US"/>
                    </a:p>
                  </a:txBody>
                  <a:tcPr/>
                </a:tc>
                <a:tc gridSpan="2">
                  <a:txBody>
                    <a:bodyPr/>
                    <a:lstStyle/>
                    <a:p>
                      <a:pPr algn="ctr"/>
                      <a:r>
                        <a:rPr lang="en-US" b="1" dirty="0" smtClean="0"/>
                        <a:t>Difference</a:t>
                      </a:r>
                      <a:endParaRPr lang="en-US" b="1" dirty="0"/>
                    </a:p>
                  </a:txBody>
                  <a:tcPr>
                    <a:solidFill>
                      <a:schemeClr val="accent2">
                        <a:lumMod val="60000"/>
                        <a:lumOff val="40000"/>
                      </a:schemeClr>
                    </a:solidFill>
                  </a:tcPr>
                </a:tc>
                <a:tc hMerge="1">
                  <a:txBody>
                    <a:bodyPr/>
                    <a:lstStyle/>
                    <a:p>
                      <a:endParaRPr lang="en-US"/>
                    </a:p>
                  </a:txBody>
                  <a:tcPr/>
                </a:tc>
                <a:tc>
                  <a:txBody>
                    <a:bodyPr/>
                    <a:lstStyle/>
                    <a:p>
                      <a:pPr algn="ctr"/>
                      <a:r>
                        <a:rPr lang="en-US" b="1" i="0" dirty="0" smtClean="0"/>
                        <a:t>% Change</a:t>
                      </a:r>
                      <a:endParaRPr lang="en-US" b="1" i="0" dirty="0"/>
                    </a:p>
                  </a:txBody>
                  <a:tcPr>
                    <a:solidFill>
                      <a:schemeClr val="accent2">
                        <a:lumMod val="60000"/>
                        <a:lumOff val="40000"/>
                      </a:schemeClr>
                    </a:solidFill>
                  </a:tcPr>
                </a:tc>
              </a:tr>
              <a:tr h="326329">
                <a:tc vMerge="1">
                  <a:txBody>
                    <a:bodyPr/>
                    <a:lstStyle/>
                    <a:p>
                      <a:pPr algn="ctr"/>
                      <a:endParaRPr lang="en-US" sz="1800" b="1" kern="1200" dirty="0" smtClean="0">
                        <a:solidFill>
                          <a:schemeClr val="tx1"/>
                        </a:solidFill>
                        <a:latin typeface="+mn-lt"/>
                        <a:ea typeface="+mn-ea"/>
                        <a:cs typeface="+mn-cs"/>
                      </a:endParaRPr>
                    </a:p>
                  </a:txBody>
                  <a:tcPr vert="vert270">
                    <a:solidFill>
                      <a:schemeClr val="accent2">
                        <a:lumMod val="60000"/>
                        <a:lumOff val="40000"/>
                      </a:schemeClr>
                    </a:solidFill>
                  </a:tcPr>
                </a:tc>
                <a:tc>
                  <a:txBody>
                    <a:bodyPr/>
                    <a:lstStyle/>
                    <a:p>
                      <a:r>
                        <a:rPr lang="en-US" dirty="0" smtClean="0"/>
                        <a:t>MBP</a:t>
                      </a:r>
                    </a:p>
                  </a:txBody>
                  <a:tcPr>
                    <a:solidFill>
                      <a:schemeClr val="accent2">
                        <a:lumMod val="60000"/>
                        <a:lumOff val="40000"/>
                      </a:schemeClr>
                    </a:solidFill>
                  </a:tcPr>
                </a:tc>
                <a:tc>
                  <a:txBody>
                    <a:bodyPr/>
                    <a:lstStyle/>
                    <a:p>
                      <a:pPr algn="r"/>
                      <a:r>
                        <a:rPr lang="en-US" dirty="0" smtClean="0"/>
                        <a:t>$941,817</a:t>
                      </a:r>
                      <a:endParaRPr lang="en-US" dirty="0"/>
                    </a:p>
                  </a:txBody>
                  <a:tcPr>
                    <a:solidFill>
                      <a:schemeClr val="accent2">
                        <a:lumMod val="60000"/>
                        <a:lumOff val="40000"/>
                      </a:schemeClr>
                    </a:solidFill>
                  </a:tcPr>
                </a:tc>
                <a:tc gridSpan="2">
                  <a:txBody>
                    <a:bodyPr/>
                    <a:lstStyle/>
                    <a:p>
                      <a:pPr algn="r"/>
                      <a:r>
                        <a:rPr lang="en-US" dirty="0" smtClean="0"/>
                        <a:t>$1,031,717</a:t>
                      </a:r>
                    </a:p>
                  </a:txBody>
                  <a:tcPr>
                    <a:solidFill>
                      <a:schemeClr val="accent2">
                        <a:lumMod val="60000"/>
                        <a:lumOff val="40000"/>
                      </a:schemeClr>
                    </a:solidFill>
                  </a:tcPr>
                </a:tc>
                <a:tc hMerge="1">
                  <a:txBody>
                    <a:bodyPr/>
                    <a:lstStyle/>
                    <a:p>
                      <a:endParaRPr lang="en-US"/>
                    </a:p>
                  </a:txBody>
                  <a:tcPr/>
                </a:tc>
                <a:tc gridSpan="2">
                  <a:txBody>
                    <a:bodyPr/>
                    <a:lstStyle/>
                    <a:p>
                      <a:pPr algn="r"/>
                      <a:r>
                        <a:rPr lang="en-US" dirty="0" smtClean="0"/>
                        <a:t>$89,900</a:t>
                      </a:r>
                      <a:endParaRPr lang="en-US" dirty="0"/>
                    </a:p>
                  </a:txBody>
                  <a:tcPr>
                    <a:solidFill>
                      <a:schemeClr val="accent2">
                        <a:lumMod val="60000"/>
                        <a:lumOff val="40000"/>
                      </a:schemeClr>
                    </a:solidFill>
                  </a:tcPr>
                </a:tc>
                <a:tc hMerge="1">
                  <a:txBody>
                    <a:bodyPr/>
                    <a:lstStyle/>
                    <a:p>
                      <a:endParaRPr lang="en-US"/>
                    </a:p>
                  </a:txBody>
                  <a:tcPr/>
                </a:tc>
                <a:tc>
                  <a:txBody>
                    <a:bodyPr/>
                    <a:lstStyle/>
                    <a:p>
                      <a:pPr algn="r"/>
                      <a:r>
                        <a:rPr lang="en-US" dirty="0" smtClean="0"/>
                        <a:t>10%</a:t>
                      </a:r>
                      <a:endParaRPr lang="en-US" dirty="0"/>
                    </a:p>
                  </a:txBody>
                  <a:tcPr>
                    <a:solidFill>
                      <a:schemeClr val="accent2">
                        <a:lumMod val="60000"/>
                        <a:lumOff val="40000"/>
                      </a:schemeClr>
                    </a:solidFill>
                  </a:tcPr>
                </a:tc>
              </a:tr>
              <a:tr h="0">
                <a:tc vMerge="1">
                  <a:txBody>
                    <a:bodyPr/>
                    <a:lstStyle/>
                    <a:p>
                      <a:endParaRPr lang="en-US" dirty="0" smtClean="0"/>
                    </a:p>
                  </a:txBody>
                  <a:tcPr/>
                </a:tc>
                <a:tc>
                  <a:txBody>
                    <a:bodyPr/>
                    <a:lstStyle/>
                    <a:p>
                      <a:r>
                        <a:rPr lang="en-US" dirty="0" smtClean="0"/>
                        <a:t>NWP</a:t>
                      </a:r>
                    </a:p>
                  </a:txBody>
                  <a:tcPr>
                    <a:solidFill>
                      <a:schemeClr val="accent2">
                        <a:lumMod val="60000"/>
                        <a:lumOff val="40000"/>
                      </a:schemeClr>
                    </a:solidFill>
                  </a:tcPr>
                </a:tc>
                <a:tc>
                  <a:txBody>
                    <a:bodyPr/>
                    <a:lstStyle/>
                    <a:p>
                      <a:pPr algn="r"/>
                      <a:r>
                        <a:rPr lang="en-US" dirty="0" smtClean="0"/>
                        <a:t>$83,826</a:t>
                      </a:r>
                      <a:endParaRPr lang="en-US" dirty="0"/>
                    </a:p>
                  </a:txBody>
                  <a:tcPr>
                    <a:solidFill>
                      <a:schemeClr val="accent2">
                        <a:lumMod val="60000"/>
                        <a:lumOff val="40000"/>
                      </a:schemeClr>
                    </a:solidFill>
                  </a:tcPr>
                </a:tc>
                <a:tc gridSpan="2">
                  <a:txBody>
                    <a:bodyPr/>
                    <a:lstStyle/>
                    <a:p>
                      <a:pPr algn="r"/>
                      <a:r>
                        <a:rPr lang="en-US" dirty="0" smtClean="0"/>
                        <a:t>$109,186</a:t>
                      </a:r>
                    </a:p>
                  </a:txBody>
                  <a:tcPr>
                    <a:solidFill>
                      <a:schemeClr val="accent2">
                        <a:lumMod val="60000"/>
                        <a:lumOff val="40000"/>
                      </a:schemeClr>
                    </a:solidFill>
                  </a:tcPr>
                </a:tc>
                <a:tc hMerge="1">
                  <a:txBody>
                    <a:bodyPr/>
                    <a:lstStyle/>
                    <a:p>
                      <a:endParaRPr lang="en-US"/>
                    </a:p>
                  </a:txBody>
                  <a:tcPr/>
                </a:tc>
                <a:tc gridSpan="2">
                  <a:txBody>
                    <a:bodyPr/>
                    <a:lstStyle/>
                    <a:p>
                      <a:pPr algn="r"/>
                      <a:r>
                        <a:rPr lang="en-US" dirty="0" smtClean="0"/>
                        <a:t>$25,360</a:t>
                      </a:r>
                      <a:endParaRPr lang="en-US" dirty="0"/>
                    </a:p>
                  </a:txBody>
                  <a:tcPr>
                    <a:solidFill>
                      <a:schemeClr val="accent2">
                        <a:lumMod val="60000"/>
                        <a:lumOff val="40000"/>
                      </a:schemeClr>
                    </a:solidFill>
                  </a:tcPr>
                </a:tc>
                <a:tc hMerge="1">
                  <a:txBody>
                    <a:bodyPr/>
                    <a:lstStyle/>
                    <a:p>
                      <a:endParaRPr lang="en-US"/>
                    </a:p>
                  </a:txBody>
                  <a:tcPr/>
                </a:tc>
                <a:tc>
                  <a:txBody>
                    <a:bodyPr/>
                    <a:lstStyle/>
                    <a:p>
                      <a:pPr algn="r"/>
                      <a:r>
                        <a:rPr lang="en-US" dirty="0" smtClean="0"/>
                        <a:t>30%</a:t>
                      </a:r>
                      <a:endParaRPr lang="en-US" dirty="0"/>
                    </a:p>
                  </a:txBody>
                  <a:tcPr>
                    <a:solidFill>
                      <a:schemeClr val="accent2">
                        <a:lumMod val="60000"/>
                        <a:lumOff val="40000"/>
                      </a:schemeClr>
                    </a:solidFill>
                  </a:tcPr>
                </a:tc>
              </a:tr>
              <a:tr h="297542">
                <a:tc vMerge="1">
                  <a:txBody>
                    <a:bodyPr/>
                    <a:lstStyle/>
                    <a:p>
                      <a:endParaRPr lang="en-US" dirty="0" smtClean="0"/>
                    </a:p>
                  </a:txBody>
                  <a:tcPr/>
                </a:tc>
                <a:tc>
                  <a:txBody>
                    <a:bodyPr/>
                    <a:lstStyle/>
                    <a:p>
                      <a:r>
                        <a:rPr lang="en-US" dirty="0" smtClean="0"/>
                        <a:t>GJT</a:t>
                      </a:r>
                    </a:p>
                  </a:txBody>
                  <a:tcPr>
                    <a:solidFill>
                      <a:schemeClr val="accent2">
                        <a:lumMod val="60000"/>
                        <a:lumOff val="40000"/>
                      </a:schemeClr>
                    </a:solidFill>
                  </a:tcPr>
                </a:tc>
                <a:tc>
                  <a:txBody>
                    <a:bodyPr/>
                    <a:lstStyle/>
                    <a:p>
                      <a:pPr algn="r"/>
                      <a:r>
                        <a:rPr lang="en-US" dirty="0" smtClean="0"/>
                        <a:t>$86,827</a:t>
                      </a:r>
                      <a:endParaRPr lang="en-US" dirty="0"/>
                    </a:p>
                  </a:txBody>
                  <a:tcPr>
                    <a:solidFill>
                      <a:schemeClr val="accent2">
                        <a:lumMod val="60000"/>
                        <a:lumOff val="40000"/>
                      </a:schemeClr>
                    </a:solidFill>
                  </a:tcPr>
                </a:tc>
                <a:tc gridSpan="2">
                  <a:txBody>
                    <a:bodyPr/>
                    <a:lstStyle/>
                    <a:p>
                      <a:pPr algn="r"/>
                      <a:r>
                        <a:rPr lang="en-US" dirty="0" smtClean="0"/>
                        <a:t>$98,253</a:t>
                      </a:r>
                    </a:p>
                  </a:txBody>
                  <a:tcPr>
                    <a:solidFill>
                      <a:schemeClr val="accent2">
                        <a:lumMod val="60000"/>
                        <a:lumOff val="40000"/>
                      </a:schemeClr>
                    </a:solidFill>
                  </a:tcPr>
                </a:tc>
                <a:tc hMerge="1">
                  <a:txBody>
                    <a:bodyPr/>
                    <a:lstStyle/>
                    <a:p>
                      <a:endParaRPr lang="en-US"/>
                    </a:p>
                  </a:txBody>
                  <a:tcPr/>
                </a:tc>
                <a:tc gridSpan="2">
                  <a:txBody>
                    <a:bodyPr/>
                    <a:lstStyle/>
                    <a:p>
                      <a:pPr algn="r"/>
                      <a:r>
                        <a:rPr lang="en-US" dirty="0" smtClean="0"/>
                        <a:t>$11,426</a:t>
                      </a:r>
                      <a:endParaRPr lang="en-US" dirty="0"/>
                    </a:p>
                  </a:txBody>
                  <a:tcPr>
                    <a:solidFill>
                      <a:schemeClr val="accent2">
                        <a:lumMod val="60000"/>
                        <a:lumOff val="40000"/>
                      </a:schemeClr>
                    </a:solidFill>
                  </a:tcPr>
                </a:tc>
                <a:tc hMerge="1">
                  <a:txBody>
                    <a:bodyPr/>
                    <a:lstStyle/>
                    <a:p>
                      <a:endParaRPr lang="en-US"/>
                    </a:p>
                  </a:txBody>
                  <a:tcPr/>
                </a:tc>
                <a:tc>
                  <a:txBody>
                    <a:bodyPr/>
                    <a:lstStyle/>
                    <a:p>
                      <a:pPr algn="r"/>
                      <a:r>
                        <a:rPr lang="en-US" dirty="0" smtClean="0"/>
                        <a:t>13%</a:t>
                      </a:r>
                      <a:endParaRPr lang="en-US" dirty="0"/>
                    </a:p>
                  </a:txBody>
                  <a:tcPr>
                    <a:solidFill>
                      <a:schemeClr val="accent2">
                        <a:lumMod val="60000"/>
                        <a:lumOff val="40000"/>
                      </a:schemeClr>
                    </a:solidFill>
                  </a:tcPr>
                </a:tc>
              </a:tr>
              <a:tr h="352696">
                <a:tc vMerge="1">
                  <a:txBody>
                    <a:bodyPr/>
                    <a:lstStyle/>
                    <a:p>
                      <a:endParaRPr lang="en-US" b="1" dirty="0" smtClean="0"/>
                    </a:p>
                  </a:txBody>
                  <a:tcPr/>
                </a:tc>
                <a:tc>
                  <a:txBody>
                    <a:bodyPr/>
                    <a:lstStyle/>
                    <a:p>
                      <a:r>
                        <a:rPr lang="en-US" b="1" dirty="0" smtClean="0"/>
                        <a:t>Total</a:t>
                      </a:r>
                    </a:p>
                  </a:txBody>
                  <a:tcPr>
                    <a:solidFill>
                      <a:schemeClr val="accent2">
                        <a:lumMod val="60000"/>
                        <a:lumOff val="40000"/>
                      </a:schemeClr>
                    </a:solidFill>
                  </a:tcPr>
                </a:tc>
                <a:tc>
                  <a:txBody>
                    <a:bodyPr/>
                    <a:lstStyle/>
                    <a:p>
                      <a:pPr algn="r"/>
                      <a:r>
                        <a:rPr lang="en-US" b="1" dirty="0" smtClean="0"/>
                        <a:t>$1,112,469</a:t>
                      </a:r>
                      <a:endParaRPr lang="en-US" b="1" dirty="0"/>
                    </a:p>
                  </a:txBody>
                  <a:tcPr>
                    <a:solidFill>
                      <a:schemeClr val="accent2">
                        <a:lumMod val="60000"/>
                        <a:lumOff val="40000"/>
                      </a:schemeClr>
                    </a:solidFill>
                  </a:tcPr>
                </a:tc>
                <a:tc gridSpan="2">
                  <a:txBody>
                    <a:bodyPr/>
                    <a:lstStyle/>
                    <a:p>
                      <a:pPr algn="r"/>
                      <a:endParaRPr lang="en-US" b="1" dirty="0" smtClean="0"/>
                    </a:p>
                  </a:txBody>
                  <a:tcPr>
                    <a:solidFill>
                      <a:schemeClr val="accent2">
                        <a:lumMod val="60000"/>
                        <a:lumOff val="40000"/>
                      </a:schemeClr>
                    </a:solidFill>
                  </a:tcPr>
                </a:tc>
                <a:tc hMerge="1">
                  <a:txBody>
                    <a:bodyPr/>
                    <a:lstStyle/>
                    <a:p>
                      <a:endParaRPr lang="en-US"/>
                    </a:p>
                  </a:txBody>
                  <a:tcPr/>
                </a:tc>
                <a:tc gridSpan="2">
                  <a:txBody>
                    <a:bodyPr/>
                    <a:lstStyle/>
                    <a:p>
                      <a:pPr algn="r"/>
                      <a:endParaRPr lang="en-US" b="1" dirty="0"/>
                    </a:p>
                  </a:txBody>
                  <a:tcPr>
                    <a:solidFill>
                      <a:schemeClr val="accent2">
                        <a:lumMod val="60000"/>
                        <a:lumOff val="40000"/>
                      </a:schemeClr>
                    </a:solidFill>
                  </a:tcPr>
                </a:tc>
                <a:tc hMerge="1">
                  <a:txBody>
                    <a:bodyPr/>
                    <a:lstStyle/>
                    <a:p>
                      <a:endParaRPr lang="en-US"/>
                    </a:p>
                  </a:txBody>
                  <a:tcPr/>
                </a:tc>
                <a:tc>
                  <a:txBody>
                    <a:bodyPr/>
                    <a:lstStyle/>
                    <a:p>
                      <a:pPr algn="r"/>
                      <a:endParaRPr lang="en-US" b="1" dirty="0"/>
                    </a:p>
                  </a:txBody>
                  <a:tcPr>
                    <a:solidFill>
                      <a:schemeClr val="accent2">
                        <a:lumMod val="60000"/>
                        <a:lumOff val="40000"/>
                      </a:schemeClr>
                    </a:solidFill>
                  </a:tcPr>
                </a:tc>
              </a:tr>
              <a:tr h="306251">
                <a:tc gridSpan="8">
                  <a:txBody>
                    <a:bodyPr/>
                    <a:lstStyle/>
                    <a:p>
                      <a:pPr algn="ctr"/>
                      <a:endParaRPr lang="en-US" sz="1800" b="1" dirty="0" smtClean="0"/>
                    </a:p>
                  </a:txBody>
                  <a:tcPr vert="vert270">
                    <a:solidFill>
                      <a:schemeClr val="accent2">
                        <a:lumMod val="75000"/>
                      </a:schemeClr>
                    </a:solidFill>
                  </a:tcPr>
                </a:tc>
                <a:tc hMerge="1">
                  <a:txBody>
                    <a:bodyPr/>
                    <a:lstStyle/>
                    <a:p>
                      <a:endParaRPr lang="en-US" dirty="0"/>
                    </a:p>
                  </a:txBody>
                  <a:tcPr/>
                </a:tc>
                <a:tc hMerge="1">
                  <a:txBody>
                    <a:bodyPr/>
                    <a:lstStyle/>
                    <a:p>
                      <a:pPr marL="0" algn="ctr" defTabSz="457200" rtl="0" eaLnBrk="1" latinLnBrk="0" hangingPunct="1"/>
                      <a:endParaRPr lang="en-US" sz="1800" b="1" kern="1200" dirty="0" smtClean="0">
                        <a:solidFill>
                          <a:schemeClr val="tx1"/>
                        </a:solidFill>
                        <a:latin typeface="+mn-lt"/>
                        <a:ea typeface="+mn-ea"/>
                        <a:cs typeface="+mn-cs"/>
                      </a:endParaRPr>
                    </a:p>
                  </a:txBody>
                  <a:tcPr/>
                </a:tc>
                <a:tc hMerge="1">
                  <a:txBody>
                    <a:bodyPr/>
                    <a:lstStyle/>
                    <a:p>
                      <a:pPr marL="0" algn="ctr" defTabSz="457200" rtl="0" eaLnBrk="1" latinLnBrk="0" hangingPunct="1"/>
                      <a:endParaRPr lang="en-US" sz="1800" b="1" kern="1200" dirty="0" smtClean="0">
                        <a:solidFill>
                          <a:schemeClr val="tx1"/>
                        </a:solidFill>
                        <a:latin typeface="+mn-lt"/>
                        <a:ea typeface="+mn-ea"/>
                        <a:cs typeface="+mn-cs"/>
                      </a:endParaRPr>
                    </a:p>
                  </a:txBody>
                  <a:tcPr/>
                </a:tc>
                <a:tc hMerge="1">
                  <a:txBody>
                    <a:bodyPr/>
                    <a:lstStyle/>
                    <a:p>
                      <a:endParaRPr lang="en-US"/>
                    </a:p>
                  </a:txBody>
                  <a:tcPr/>
                </a:tc>
                <a:tc hMerge="1">
                  <a:txBody>
                    <a:bodyPr/>
                    <a:lstStyle/>
                    <a:p>
                      <a:pPr marL="0" algn="ctr" defTabSz="457200" rtl="0" eaLnBrk="1" latinLnBrk="0" hangingPunct="1"/>
                      <a:endParaRPr lang="en-US" sz="1800" b="1" kern="1200" dirty="0" smtClean="0">
                        <a:solidFill>
                          <a:schemeClr val="tx1"/>
                        </a:solidFill>
                        <a:latin typeface="+mn-lt"/>
                        <a:ea typeface="+mn-ea"/>
                        <a:cs typeface="+mn-cs"/>
                      </a:endParaRPr>
                    </a:p>
                  </a:txBody>
                  <a:tcPr/>
                </a:tc>
                <a:tc hMerge="1">
                  <a:txBody>
                    <a:bodyPr/>
                    <a:lstStyle/>
                    <a:p>
                      <a:endParaRPr lang="en-US"/>
                    </a:p>
                  </a:txBody>
                  <a:tcPr/>
                </a:tc>
                <a:tc hMerge="1">
                  <a:txBody>
                    <a:bodyPr/>
                    <a:lstStyle/>
                    <a:p>
                      <a:pPr marL="0" algn="ctr" defTabSz="457200" rtl="0" eaLnBrk="1" latinLnBrk="0" hangingPunct="1"/>
                      <a:endParaRPr lang="en-US" sz="1800" b="1" kern="1200" dirty="0" smtClean="0">
                        <a:solidFill>
                          <a:schemeClr val="tx1"/>
                        </a:solidFill>
                        <a:latin typeface="+mn-lt"/>
                        <a:ea typeface="+mn-ea"/>
                        <a:cs typeface="+mn-cs"/>
                      </a:endParaRPr>
                    </a:p>
                  </a:txBody>
                  <a:tcPr/>
                </a:tc>
              </a:tr>
              <a:tr h="306251">
                <a:tc rowSpan="5">
                  <a:txBody>
                    <a:bodyPr/>
                    <a:lstStyle/>
                    <a:p>
                      <a:pPr algn="ctr"/>
                      <a:r>
                        <a:rPr lang="en-US" sz="1800" b="1" dirty="0" smtClean="0"/>
                        <a:t>Reserves</a:t>
                      </a:r>
                    </a:p>
                  </a:txBody>
                  <a:tcPr vert="vert270"/>
                </a:tc>
                <a:tc>
                  <a:txBody>
                    <a:bodyPr/>
                    <a:lstStyle/>
                    <a:p>
                      <a:endParaRPr lang="en-US" dirty="0"/>
                    </a:p>
                  </a:txBody>
                  <a:tcPr/>
                </a:tc>
                <a:tc>
                  <a:txBody>
                    <a:bodyPr/>
                    <a:lstStyle/>
                    <a:p>
                      <a:pPr marL="0" algn="ctr" defTabSz="457200" rtl="0" eaLnBrk="1" latinLnBrk="0" hangingPunct="1"/>
                      <a:r>
                        <a:rPr lang="en-US" sz="1800" b="1" kern="1200" dirty="0" smtClean="0">
                          <a:solidFill>
                            <a:schemeClr val="tx1"/>
                          </a:solidFill>
                          <a:latin typeface="+mn-lt"/>
                          <a:ea typeface="+mn-ea"/>
                          <a:cs typeface="+mn-cs"/>
                        </a:rPr>
                        <a:t>Minimum</a:t>
                      </a:r>
                      <a:r>
                        <a:rPr lang="en-US" sz="1800" b="1" kern="1200" baseline="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Budget  %</a:t>
                      </a:r>
                    </a:p>
                  </a:txBody>
                  <a:tcPr/>
                </a:tc>
                <a:tc>
                  <a:txBody>
                    <a:bodyPr/>
                    <a:lstStyle/>
                    <a:p>
                      <a:pPr marL="0" algn="ctr" defTabSz="457200" rtl="0" eaLnBrk="1" latinLnBrk="0" hangingPunct="1"/>
                      <a:r>
                        <a:rPr lang="en-US" sz="1800" b="1" kern="1200" dirty="0" smtClean="0">
                          <a:solidFill>
                            <a:schemeClr val="tx1"/>
                          </a:solidFill>
                          <a:latin typeface="+mn-lt"/>
                          <a:ea typeface="+mn-ea"/>
                          <a:cs typeface="+mn-cs"/>
                        </a:rPr>
                        <a:t>Minimum</a:t>
                      </a:r>
                      <a:r>
                        <a:rPr lang="en-US" sz="1800" b="1" kern="1200" baseline="0" dirty="0" smtClean="0">
                          <a:solidFill>
                            <a:schemeClr val="tx1"/>
                          </a:solidFill>
                          <a:latin typeface="+mn-lt"/>
                          <a:ea typeface="+mn-ea"/>
                          <a:cs typeface="+mn-cs"/>
                        </a:rPr>
                        <a:t> Amount</a:t>
                      </a:r>
                      <a:endParaRPr lang="en-US" sz="1800" b="1" kern="1200" dirty="0" smtClean="0">
                        <a:solidFill>
                          <a:schemeClr val="tx1"/>
                        </a:solidFill>
                        <a:latin typeface="+mn-lt"/>
                        <a:ea typeface="+mn-ea"/>
                        <a:cs typeface="+mn-cs"/>
                      </a:endParaRPr>
                    </a:p>
                  </a:txBody>
                  <a:tcPr/>
                </a:tc>
                <a:tc gridSpan="2">
                  <a:txBody>
                    <a:bodyPr/>
                    <a:lstStyle/>
                    <a:p>
                      <a:pPr marL="0" algn="ctr" defTabSz="457200" rtl="0" eaLnBrk="1" latinLnBrk="0" hangingPunct="1"/>
                      <a:r>
                        <a:rPr lang="en-US" sz="1800" b="1" kern="1200" dirty="0" smtClean="0">
                          <a:solidFill>
                            <a:schemeClr val="tx1"/>
                          </a:solidFill>
                          <a:latin typeface="+mn-lt"/>
                          <a:ea typeface="+mn-ea"/>
                          <a:cs typeface="+mn-cs"/>
                        </a:rPr>
                        <a:t>Current Amount</a:t>
                      </a:r>
                    </a:p>
                  </a:txBody>
                  <a:tcPr/>
                </a:tc>
                <a:tc hMerge="1">
                  <a:txBody>
                    <a:bodyPr/>
                    <a:lstStyle/>
                    <a:p>
                      <a:pPr marL="0" algn="ctr" defTabSz="457200" rtl="0" eaLnBrk="1" latinLnBrk="0" hangingPunct="1"/>
                      <a:endParaRPr lang="en-US" sz="1800" b="1" kern="1200" dirty="0" smtClean="0">
                        <a:solidFill>
                          <a:schemeClr val="tx1"/>
                        </a:solidFill>
                        <a:latin typeface="+mn-lt"/>
                        <a:ea typeface="+mn-ea"/>
                        <a:cs typeface="+mn-cs"/>
                      </a:endParaRPr>
                    </a:p>
                  </a:txBody>
                  <a:tcPr/>
                </a:tc>
                <a:tc gridSpan="2">
                  <a:txBody>
                    <a:bodyPr/>
                    <a:lstStyle/>
                    <a:p>
                      <a:pPr marL="0" algn="ctr" defTabSz="457200" rtl="0" eaLnBrk="1" latinLnBrk="0" hangingPunct="1"/>
                      <a:r>
                        <a:rPr lang="en-US" sz="1800" b="1" kern="1200" dirty="0" smtClean="0">
                          <a:solidFill>
                            <a:schemeClr val="tx1"/>
                          </a:solidFill>
                          <a:latin typeface="+mn-lt"/>
                          <a:ea typeface="+mn-ea"/>
                          <a:cs typeface="+mn-cs"/>
                        </a:rPr>
                        <a:t>Unreserved Amount</a:t>
                      </a:r>
                    </a:p>
                  </a:txBody>
                  <a:tcPr/>
                </a:tc>
                <a:tc hMerge="1">
                  <a:txBody>
                    <a:bodyPr/>
                    <a:lstStyle/>
                    <a:p>
                      <a:pPr marL="0" algn="ctr" defTabSz="457200" rtl="0" eaLnBrk="1" latinLnBrk="0" hangingPunct="1"/>
                      <a:endParaRPr lang="en-US" sz="1800" b="1" kern="1200" dirty="0" smtClean="0">
                        <a:solidFill>
                          <a:schemeClr val="tx1"/>
                        </a:solidFill>
                        <a:latin typeface="+mn-lt"/>
                        <a:ea typeface="+mn-ea"/>
                        <a:cs typeface="+mn-cs"/>
                      </a:endParaRPr>
                    </a:p>
                  </a:txBody>
                  <a:tcPr/>
                </a:tc>
              </a:tr>
              <a:tr h="332376">
                <a:tc vMerge="1">
                  <a:txBody>
                    <a:bodyPr/>
                    <a:lstStyle/>
                    <a:p>
                      <a:endParaRPr lang="en-US" dirty="0"/>
                    </a:p>
                  </a:txBody>
                  <a:tcPr/>
                </a:tc>
                <a:tc>
                  <a:txBody>
                    <a:bodyPr/>
                    <a:lstStyle/>
                    <a:p>
                      <a:r>
                        <a:rPr lang="en-US" dirty="0" smtClean="0"/>
                        <a:t>MBP</a:t>
                      </a:r>
                    </a:p>
                  </a:txBody>
                  <a:tcPr/>
                </a:tc>
                <a:tc>
                  <a:txBody>
                    <a:bodyPr/>
                    <a:lstStyle/>
                    <a:p>
                      <a:pPr algn="ctr"/>
                      <a:r>
                        <a:rPr lang="en-US" dirty="0" smtClean="0"/>
                        <a:t>50%</a:t>
                      </a:r>
                    </a:p>
                  </a:txBody>
                  <a:tcPr/>
                </a:tc>
                <a:tc>
                  <a:txBody>
                    <a:bodyPr/>
                    <a:lstStyle/>
                    <a:p>
                      <a:pPr algn="r"/>
                      <a:r>
                        <a:rPr lang="en-US" dirty="0" smtClean="0"/>
                        <a:t>$585,733</a:t>
                      </a:r>
                      <a:endParaRPr lang="en-US" dirty="0"/>
                    </a:p>
                  </a:txBody>
                  <a:tcPr/>
                </a:tc>
                <a:tc gridSpan="2">
                  <a:txBody>
                    <a:bodyPr/>
                    <a:lstStyle/>
                    <a:p>
                      <a:pPr algn="r"/>
                      <a:r>
                        <a:rPr lang="en-US" dirty="0" smtClean="0"/>
                        <a:t>$1,031,717</a:t>
                      </a:r>
                    </a:p>
                  </a:txBody>
                  <a:tcPr/>
                </a:tc>
                <a:tc hMerge="1">
                  <a:txBody>
                    <a:bodyPr/>
                    <a:lstStyle/>
                    <a:p>
                      <a:pPr algn="r"/>
                      <a:endParaRPr lang="en-US" dirty="0" smtClean="0"/>
                    </a:p>
                  </a:txBody>
                  <a:tcPr/>
                </a:tc>
                <a:tc gridSpan="2">
                  <a:txBody>
                    <a:bodyPr/>
                    <a:lstStyle/>
                    <a:p>
                      <a:pPr algn="r"/>
                      <a:r>
                        <a:rPr lang="en-US" dirty="0" smtClean="0"/>
                        <a:t>$445,985</a:t>
                      </a:r>
                      <a:endParaRPr lang="en-US" dirty="0"/>
                    </a:p>
                  </a:txBody>
                  <a:tcPr/>
                </a:tc>
                <a:tc hMerge="1">
                  <a:txBody>
                    <a:bodyPr/>
                    <a:lstStyle/>
                    <a:p>
                      <a:pPr algn="r"/>
                      <a:endParaRPr lang="en-US" dirty="0"/>
                    </a:p>
                  </a:txBody>
                  <a:tcPr/>
                </a:tc>
              </a:tr>
              <a:tr h="314959">
                <a:tc vMerge="1">
                  <a:txBody>
                    <a:bodyPr/>
                    <a:lstStyle/>
                    <a:p>
                      <a:endParaRPr lang="en-US" dirty="0"/>
                    </a:p>
                  </a:txBody>
                  <a:tcPr/>
                </a:tc>
                <a:tc>
                  <a:txBody>
                    <a:bodyPr/>
                    <a:lstStyle/>
                    <a:p>
                      <a:r>
                        <a:rPr lang="en-US" dirty="0" smtClean="0"/>
                        <a:t>NWP</a:t>
                      </a:r>
                      <a:endParaRPr lang="en-US" dirty="0"/>
                    </a:p>
                  </a:txBody>
                  <a:tcPr/>
                </a:tc>
                <a:tc>
                  <a:txBody>
                    <a:bodyPr/>
                    <a:lstStyle/>
                    <a:p>
                      <a:pPr algn="ctr"/>
                      <a:r>
                        <a:rPr lang="en-US" dirty="0" smtClean="0"/>
                        <a:t>10%</a:t>
                      </a:r>
                      <a:endParaRPr lang="en-US" dirty="0"/>
                    </a:p>
                  </a:txBody>
                  <a:tcPr/>
                </a:tc>
                <a:tc>
                  <a:txBody>
                    <a:bodyPr/>
                    <a:lstStyle/>
                    <a:p>
                      <a:pPr algn="r"/>
                      <a:r>
                        <a:rPr lang="en-US" dirty="0" smtClean="0"/>
                        <a:t>$9,375</a:t>
                      </a:r>
                    </a:p>
                  </a:txBody>
                  <a:tcPr/>
                </a:tc>
                <a:tc gridSpan="2">
                  <a:txBody>
                    <a:bodyPr/>
                    <a:lstStyle/>
                    <a:p>
                      <a:pPr algn="r"/>
                      <a:r>
                        <a:rPr lang="en-US" dirty="0" smtClean="0"/>
                        <a:t>$109,186</a:t>
                      </a:r>
                    </a:p>
                  </a:txBody>
                  <a:tcPr/>
                </a:tc>
                <a:tc hMerge="1">
                  <a:txBody>
                    <a:bodyPr/>
                    <a:lstStyle/>
                    <a:p>
                      <a:pPr algn="r"/>
                      <a:endParaRPr lang="en-US" dirty="0" smtClean="0"/>
                    </a:p>
                  </a:txBody>
                  <a:tcPr/>
                </a:tc>
                <a:tc gridSpan="2">
                  <a:txBody>
                    <a:bodyPr/>
                    <a:lstStyle/>
                    <a:p>
                      <a:pPr algn="r"/>
                      <a:r>
                        <a:rPr lang="en-US" dirty="0" smtClean="0"/>
                        <a:t>$99,811</a:t>
                      </a:r>
                    </a:p>
                  </a:txBody>
                  <a:tcPr/>
                </a:tc>
                <a:tc hMerge="1">
                  <a:txBody>
                    <a:bodyPr/>
                    <a:lstStyle/>
                    <a:p>
                      <a:pPr algn="r"/>
                      <a:endParaRPr lang="en-US" dirty="0" smtClean="0"/>
                    </a:p>
                  </a:txBody>
                  <a:tcPr/>
                </a:tc>
              </a:tr>
              <a:tr h="314959">
                <a:tc vMerge="1">
                  <a:txBody>
                    <a:bodyPr/>
                    <a:lstStyle/>
                    <a:p>
                      <a:endParaRPr lang="en-US" dirty="0"/>
                    </a:p>
                  </a:txBody>
                  <a:tcPr/>
                </a:tc>
                <a:tc>
                  <a:txBody>
                    <a:bodyPr/>
                    <a:lstStyle/>
                    <a:p>
                      <a:r>
                        <a:rPr lang="en-US" dirty="0" smtClean="0"/>
                        <a:t>GJT</a:t>
                      </a:r>
                      <a:endParaRPr lang="en-US" dirty="0"/>
                    </a:p>
                  </a:txBody>
                  <a:tcPr/>
                </a:tc>
                <a:tc>
                  <a:txBody>
                    <a:bodyPr/>
                    <a:lstStyle/>
                    <a:p>
                      <a:pPr algn="ctr"/>
                      <a:r>
                        <a:rPr lang="en-US" dirty="0" smtClean="0"/>
                        <a:t>10%</a:t>
                      </a:r>
                      <a:endParaRPr lang="en-US" dirty="0"/>
                    </a:p>
                  </a:txBody>
                  <a:tcPr/>
                </a:tc>
                <a:tc>
                  <a:txBody>
                    <a:bodyPr/>
                    <a:lstStyle/>
                    <a:p>
                      <a:pPr algn="r"/>
                      <a:r>
                        <a:rPr lang="en-US" dirty="0" smtClean="0"/>
                        <a:t>$8,575</a:t>
                      </a:r>
                      <a:endParaRPr lang="en-US" dirty="0"/>
                    </a:p>
                  </a:txBody>
                  <a:tcPr/>
                </a:tc>
                <a:tc gridSpan="2">
                  <a:txBody>
                    <a:bodyPr/>
                    <a:lstStyle/>
                    <a:p>
                      <a:pPr algn="r"/>
                      <a:r>
                        <a:rPr lang="en-US" dirty="0" smtClean="0"/>
                        <a:t>$98,253</a:t>
                      </a:r>
                      <a:endParaRPr lang="en-US" dirty="0"/>
                    </a:p>
                  </a:txBody>
                  <a:tcPr/>
                </a:tc>
                <a:tc hMerge="1">
                  <a:txBody>
                    <a:bodyPr/>
                    <a:lstStyle/>
                    <a:p>
                      <a:pPr algn="r"/>
                      <a:endParaRPr lang="en-US" dirty="0"/>
                    </a:p>
                  </a:txBody>
                  <a:tcPr/>
                </a:tc>
                <a:tc gridSpan="2">
                  <a:txBody>
                    <a:bodyPr/>
                    <a:lstStyle/>
                    <a:p>
                      <a:pPr algn="r"/>
                      <a:r>
                        <a:rPr lang="en-US" dirty="0" smtClean="0"/>
                        <a:t>$89,678</a:t>
                      </a:r>
                      <a:endParaRPr lang="en-US" dirty="0"/>
                    </a:p>
                  </a:txBody>
                  <a:tcPr/>
                </a:tc>
                <a:tc hMerge="1">
                  <a:txBody>
                    <a:bodyPr/>
                    <a:lstStyle/>
                    <a:p>
                      <a:pPr algn="r"/>
                      <a:endParaRPr lang="en-US" dirty="0"/>
                    </a:p>
                  </a:txBody>
                  <a:tcPr/>
                </a:tc>
              </a:tr>
              <a:tr h="341085">
                <a:tc vMerge="1">
                  <a:txBody>
                    <a:bodyPr/>
                    <a:lstStyle/>
                    <a:p>
                      <a:pPr algn="ctr"/>
                      <a:endParaRPr lang="en-US" sz="1800" b="1" dirty="0" smtClean="0"/>
                    </a:p>
                  </a:txBody>
                  <a:tcPr vert="vert270"/>
                </a:tc>
                <a:tc>
                  <a:txBody>
                    <a:bodyPr/>
                    <a:lstStyle/>
                    <a:p>
                      <a:r>
                        <a:rPr lang="en-US" b="1" dirty="0" smtClean="0"/>
                        <a:t>Total</a:t>
                      </a:r>
                      <a:endParaRPr lang="en-US" b="1" dirty="0"/>
                    </a:p>
                  </a:txBody>
                  <a:tcPr/>
                </a:tc>
                <a:tc>
                  <a:txBody>
                    <a:bodyPr/>
                    <a:lstStyle/>
                    <a:p>
                      <a:pPr algn="r"/>
                      <a:endParaRPr lang="en-US" b="1" dirty="0"/>
                    </a:p>
                  </a:txBody>
                  <a:tcPr/>
                </a:tc>
                <a:tc>
                  <a:txBody>
                    <a:bodyPr/>
                    <a:lstStyle/>
                    <a:p>
                      <a:endParaRPr lang="en-US" dirty="0"/>
                    </a:p>
                  </a:txBody>
                  <a:tcPr/>
                </a:tc>
                <a:tc gridSpan="2">
                  <a:txBody>
                    <a:bodyPr/>
                    <a:lstStyle/>
                    <a:p>
                      <a:endParaRPr lang="en-US"/>
                    </a:p>
                  </a:txBody>
                  <a:tcPr/>
                </a:tc>
                <a:tc hMerge="1">
                  <a:txBody>
                    <a:bodyPr/>
                    <a:lstStyle/>
                    <a:p>
                      <a:pPr algn="r"/>
                      <a:endParaRPr lang="en-US" b="1" dirty="0"/>
                    </a:p>
                  </a:txBody>
                  <a:tcPr/>
                </a:tc>
                <a:tc gridSpan="2">
                  <a:txBody>
                    <a:bodyPr/>
                    <a:lstStyle/>
                    <a:p>
                      <a:pPr algn="r"/>
                      <a:r>
                        <a:rPr lang="en-US" b="1" dirty="0" smtClean="0"/>
                        <a:t>$666,504</a:t>
                      </a:r>
                      <a:endParaRPr lang="en-US" b="1" dirty="0"/>
                    </a:p>
                  </a:txBody>
                  <a:tcPr/>
                </a:tc>
                <a:tc hMerge="1">
                  <a:txBody>
                    <a:bodyPr/>
                    <a:lstStyle/>
                    <a:p>
                      <a:pPr algn="r"/>
                      <a:endParaRPr lang="en-US" b="1"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2019 Alliance Program Work Plan</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2313441" y="1611084"/>
            <a:ext cx="6961188" cy="4920345"/>
          </a:xfrm>
        </p:spPr>
        <p:txBody>
          <a:bodyPr>
            <a:normAutofit/>
          </a:bodyPr>
          <a:lstStyle/>
          <a:p>
            <a:pPr>
              <a:buNone/>
            </a:pPr>
            <a:r>
              <a:rPr lang="en-US" b="1" dirty="0" smtClean="0">
                <a:latin typeface="Tahoma" pitchFamily="34" charset="0"/>
                <a:ea typeface="Tahoma" pitchFamily="34" charset="0"/>
                <a:cs typeface="Tahoma" pitchFamily="34" charset="0"/>
              </a:rPr>
              <a:t>Alliance Work Approach</a:t>
            </a:r>
          </a:p>
          <a:p>
            <a:pPr>
              <a:buFont typeface="+mj-lt"/>
              <a:buAutoNum type="arabicPeriod"/>
            </a:pPr>
            <a:r>
              <a:rPr lang="en-US" dirty="0" smtClean="0">
                <a:latin typeface="Tahoma" pitchFamily="34" charset="0"/>
                <a:ea typeface="Tahoma" pitchFamily="34" charset="0"/>
                <a:cs typeface="Tahoma" pitchFamily="34" charset="0"/>
              </a:rPr>
              <a:t>Ongoing Operations and Maintenance</a:t>
            </a:r>
          </a:p>
          <a:p>
            <a:pPr>
              <a:buFont typeface="+mj-lt"/>
              <a:buAutoNum type="arabicPeriod"/>
            </a:pPr>
            <a:r>
              <a:rPr lang="en-US" dirty="0" smtClean="0">
                <a:latin typeface="Tahoma" pitchFamily="34" charset="0"/>
                <a:ea typeface="Tahoma" pitchFamily="34" charset="0"/>
                <a:cs typeface="Tahoma" pitchFamily="34" charset="0"/>
              </a:rPr>
              <a:t>Minor Fixes and Requests (Bugs, Tickets, etc.)</a:t>
            </a:r>
          </a:p>
          <a:p>
            <a:pPr>
              <a:buFont typeface="+mj-lt"/>
              <a:buAutoNum type="arabicPeriod"/>
            </a:pPr>
            <a:r>
              <a:rPr lang="en-US" dirty="0" smtClean="0">
                <a:latin typeface="Tahoma" pitchFamily="34" charset="0"/>
                <a:ea typeface="Tahoma" pitchFamily="34" charset="0"/>
                <a:cs typeface="Tahoma" pitchFamily="34" charset="0"/>
              </a:rPr>
              <a:t>Major Projects (Larger Fixes and Enhancements)</a:t>
            </a:r>
          </a:p>
          <a:p>
            <a:pPr>
              <a:buNone/>
            </a:pPr>
            <a:r>
              <a:rPr lang="en-US" b="1" dirty="0" smtClean="0">
                <a:latin typeface="Tahoma" pitchFamily="34" charset="0"/>
                <a:ea typeface="Tahoma" pitchFamily="34" charset="0"/>
                <a:cs typeface="Tahoma" pitchFamily="34" charset="0"/>
              </a:rPr>
              <a:t>Current Product Work Effort</a:t>
            </a:r>
          </a:p>
          <a:p>
            <a:pPr>
              <a:buNone/>
            </a:pPr>
            <a:endParaRPr lang="en-US" b="1" dirty="0" smtClean="0">
              <a:latin typeface="Tahoma" pitchFamily="34" charset="0"/>
              <a:ea typeface="Tahoma" pitchFamily="34" charset="0"/>
              <a:cs typeface="Tahoma" pitchFamily="34" charset="0"/>
            </a:endParaRPr>
          </a:p>
          <a:p>
            <a:pPr>
              <a:buNone/>
            </a:pPr>
            <a:endParaRPr lang="en-US" b="1" dirty="0" smtClean="0">
              <a:latin typeface="Tahoma" pitchFamily="34" charset="0"/>
              <a:ea typeface="Tahoma" pitchFamily="34" charset="0"/>
              <a:cs typeface="Tahoma" pitchFamily="34" charset="0"/>
            </a:endParaRPr>
          </a:p>
          <a:p>
            <a:pPr>
              <a:buNone/>
            </a:pPr>
            <a:r>
              <a:rPr lang="en-US" b="1" dirty="0" smtClean="0">
                <a:latin typeface="Tahoma" pitchFamily="34" charset="0"/>
                <a:ea typeface="Tahoma" pitchFamily="34" charset="0"/>
                <a:cs typeface="Tahoma" pitchFamily="34" charset="0"/>
              </a:rPr>
              <a:t>Major Projects</a:t>
            </a:r>
          </a:p>
          <a:p>
            <a:pPr>
              <a:buFont typeface="+mj-lt"/>
              <a:buAutoNum type="alphaUcPeriod"/>
            </a:pPr>
            <a:r>
              <a:rPr lang="en-US" dirty="0" smtClean="0">
                <a:latin typeface="Tahoma" pitchFamily="34" charset="0"/>
                <a:ea typeface="Tahoma" pitchFamily="34" charset="0"/>
                <a:cs typeface="Tahoma" pitchFamily="34" charset="0"/>
              </a:rPr>
              <a:t>Usually more than 40 hours of development staff time</a:t>
            </a:r>
          </a:p>
          <a:p>
            <a:pPr>
              <a:buFont typeface="+mj-lt"/>
              <a:buAutoNum type="alphaUcPeriod"/>
            </a:pPr>
            <a:r>
              <a:rPr lang="en-US" dirty="0" smtClean="0">
                <a:latin typeface="Tahoma" pitchFamily="34" charset="0"/>
                <a:ea typeface="Tahoma" pitchFamily="34" charset="0"/>
                <a:cs typeface="Tahoma" pitchFamily="34" charset="0"/>
              </a:rPr>
              <a:t>Recommended by Program Team</a:t>
            </a:r>
          </a:p>
          <a:p>
            <a:pPr>
              <a:buFont typeface="+mj-lt"/>
              <a:buAutoNum type="alphaUcPeriod"/>
            </a:pPr>
            <a:r>
              <a:rPr lang="en-US" dirty="0" smtClean="0">
                <a:latin typeface="Tahoma" pitchFamily="34" charset="0"/>
                <a:ea typeface="Tahoma" pitchFamily="34" charset="0"/>
                <a:cs typeface="Tahoma" pitchFamily="34" charset="0"/>
              </a:rPr>
              <a:t>Approved by Management Committee</a:t>
            </a:r>
          </a:p>
          <a:p>
            <a:pPr>
              <a:buFont typeface="+mj-lt"/>
              <a:buAutoNum type="alphaUcPeriod"/>
            </a:pPr>
            <a:r>
              <a:rPr lang="en-US" dirty="0" smtClean="0">
                <a:latin typeface="Tahoma" pitchFamily="34" charset="0"/>
                <a:ea typeface="Tahoma" pitchFamily="34" charset="0"/>
                <a:cs typeface="Tahoma" pitchFamily="34" charset="0"/>
              </a:rPr>
              <a:t>Added to Annual Work Plan</a:t>
            </a: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12</a:t>
            </a:fld>
            <a:endParaRPr lang="en-US" dirty="0">
              <a:latin typeface="Tahoma" pitchFamily="34" charset="0"/>
              <a:ea typeface="Tahoma" pitchFamily="34" charset="0"/>
              <a:cs typeface="Tahoma" pitchFamily="34" charset="0"/>
            </a:endParaRPr>
          </a:p>
        </p:txBody>
      </p:sp>
      <p:pic>
        <p:nvPicPr>
          <p:cNvPr id="8" name="Content Placeholder 7" descr="budget 3.jpg"/>
          <p:cNvPicPr>
            <a:picLocks noGrp="1" noChangeAspect="1"/>
          </p:cNvPicPr>
          <p:nvPr>
            <p:ph sz="half" idx="2"/>
          </p:nvPr>
        </p:nvPicPr>
        <p:blipFill>
          <a:blip r:embed="rId2"/>
          <a:srcRect l="31154" r="30422"/>
          <a:stretch>
            <a:fillRect/>
          </a:stretch>
        </p:blipFill>
        <p:spPr>
          <a:xfrm>
            <a:off x="9521370" y="2144103"/>
            <a:ext cx="2183789" cy="3764457"/>
          </a:xfrm>
        </p:spPr>
      </p:pic>
      <p:graphicFrame>
        <p:nvGraphicFramePr>
          <p:cNvPr id="6" name="Table 5"/>
          <p:cNvGraphicFramePr>
            <a:graphicFrameLocks noGrp="1"/>
          </p:cNvGraphicFramePr>
          <p:nvPr/>
        </p:nvGraphicFramePr>
        <p:xfrm>
          <a:off x="2728680" y="3686469"/>
          <a:ext cx="5515432" cy="521844"/>
        </p:xfrm>
        <a:graphic>
          <a:graphicData uri="http://schemas.openxmlformats.org/drawingml/2006/table">
            <a:tbl>
              <a:tblPr/>
              <a:tblGrid>
                <a:gridCol w="3047997"/>
                <a:gridCol w="754743"/>
                <a:gridCol w="870858"/>
                <a:gridCol w="841834"/>
              </a:tblGrid>
              <a:tr h="178482">
                <a:tc>
                  <a:txBody>
                    <a:bodyPr/>
                    <a:lstStyle/>
                    <a:p>
                      <a:pPr marL="0" marR="0">
                        <a:lnSpc>
                          <a:spcPct val="107000"/>
                        </a:lnSpc>
                        <a:spcBef>
                          <a:spcPts val="0"/>
                        </a:spcBef>
                        <a:spcAft>
                          <a:spcPts val="0"/>
                        </a:spcAft>
                      </a:pP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smtClean="0">
                          <a:solidFill>
                            <a:schemeClr val="tx1"/>
                          </a:solidFill>
                          <a:latin typeface="Tahoma" pitchFamily="34" charset="0"/>
                          <a:ea typeface="Tahoma" pitchFamily="34" charset="0"/>
                          <a:cs typeface="Tahoma" pitchFamily="34" charset="0"/>
                        </a:rPr>
                        <a:t>MBP</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smtClean="0">
                          <a:solidFill>
                            <a:schemeClr val="tx1"/>
                          </a:solidFill>
                          <a:latin typeface="Tahoma" pitchFamily="34" charset="0"/>
                          <a:ea typeface="Tahoma" pitchFamily="34" charset="0"/>
                          <a:cs typeface="Tahoma" pitchFamily="34" charset="0"/>
                        </a:rPr>
                        <a:t>GJT</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smtClean="0">
                          <a:solidFill>
                            <a:schemeClr val="tx1"/>
                          </a:solidFill>
                          <a:latin typeface="Tahoma" pitchFamily="34" charset="0"/>
                          <a:ea typeface="Tahoma" pitchFamily="34" charset="0"/>
                          <a:cs typeface="Tahoma" pitchFamily="34" charset="0"/>
                        </a:rPr>
                        <a:t>NWP</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8482">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600" dirty="0" smtClean="0">
                          <a:latin typeface="Tahoma" pitchFamily="34" charset="0"/>
                          <a:ea typeface="Tahoma" pitchFamily="34" charset="0"/>
                          <a:cs typeface="Tahoma" pitchFamily="34" charset="0"/>
                        </a:rPr>
                        <a:t>Estimated Available Staff Time</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smtClean="0">
                          <a:solidFill>
                            <a:schemeClr val="tx1"/>
                          </a:solidFill>
                          <a:latin typeface="Tahoma" pitchFamily="34" charset="0"/>
                          <a:ea typeface="Tahoma" pitchFamily="34" charset="0"/>
                          <a:cs typeface="Tahoma" pitchFamily="34" charset="0"/>
                        </a:rPr>
                        <a:t>93%</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smtClean="0">
                          <a:latin typeface="Tahoma" pitchFamily="34" charset="0"/>
                          <a:ea typeface="Tahoma" pitchFamily="34" charset="0"/>
                          <a:cs typeface="Tahoma" pitchFamily="34" charset="0"/>
                        </a:rPr>
                        <a:t>5%</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smtClean="0">
                          <a:latin typeface="Tahoma" pitchFamily="34" charset="0"/>
                          <a:ea typeface="Tahoma" pitchFamily="34" charset="0"/>
                          <a:cs typeface="Tahoma" pitchFamily="34" charset="0"/>
                        </a:rPr>
                        <a:t>2%</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Executive Director Observations</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2124755" y="1611084"/>
            <a:ext cx="5727474" cy="4833259"/>
          </a:xfrm>
        </p:spPr>
        <p:txBody>
          <a:bodyPr>
            <a:normAutofit lnSpcReduction="10000"/>
          </a:bodyPr>
          <a:lstStyle/>
          <a:p>
            <a:pPr>
              <a:buNone/>
            </a:pPr>
            <a:r>
              <a:rPr lang="en-US" b="1" dirty="0" smtClean="0">
                <a:latin typeface="Tahoma" pitchFamily="34" charset="0"/>
                <a:ea typeface="Tahoma" pitchFamily="34" charset="0"/>
                <a:cs typeface="Tahoma" pitchFamily="34" charset="0"/>
              </a:rPr>
              <a:t>Opportunities Abound</a:t>
            </a:r>
          </a:p>
          <a:p>
            <a:pPr>
              <a:buFont typeface="+mj-lt"/>
              <a:buAutoNum type="alphaUcPeriod"/>
            </a:pPr>
            <a:r>
              <a:rPr lang="en-US" dirty="0" smtClean="0">
                <a:latin typeface="Tahoma" pitchFamily="34" charset="0"/>
                <a:ea typeface="Tahoma" pitchFamily="34" charset="0"/>
                <a:cs typeface="Tahoma" pitchFamily="34" charset="0"/>
              </a:rPr>
              <a:t>Grow typical customers with exiting products</a:t>
            </a:r>
          </a:p>
          <a:p>
            <a:pPr>
              <a:buFont typeface="+mj-lt"/>
              <a:buAutoNum type="alphaUcPeriod"/>
            </a:pPr>
            <a:r>
              <a:rPr lang="en-US" dirty="0" smtClean="0">
                <a:latin typeface="Tahoma" pitchFamily="34" charset="0"/>
                <a:ea typeface="Tahoma" pitchFamily="34" charset="0"/>
                <a:cs typeface="Tahoma" pitchFamily="34" charset="0"/>
              </a:rPr>
              <a:t>Expand to new customers with existing products</a:t>
            </a:r>
          </a:p>
          <a:p>
            <a:pPr>
              <a:buFont typeface="+mj-lt"/>
              <a:buAutoNum type="alphaUcPeriod"/>
            </a:pPr>
            <a:r>
              <a:rPr lang="en-US" dirty="0" smtClean="0">
                <a:latin typeface="Tahoma" pitchFamily="34" charset="0"/>
                <a:ea typeface="Tahoma" pitchFamily="34" charset="0"/>
                <a:cs typeface="Tahoma" pitchFamily="34" charset="0"/>
              </a:rPr>
              <a:t>Develop new features of current products</a:t>
            </a:r>
          </a:p>
          <a:p>
            <a:pPr>
              <a:buFont typeface="+mj-lt"/>
              <a:buAutoNum type="alphaUcPeriod"/>
            </a:pPr>
            <a:r>
              <a:rPr lang="en-US" dirty="0" smtClean="0">
                <a:latin typeface="Tahoma" pitchFamily="34" charset="0"/>
                <a:ea typeface="Tahoma" pitchFamily="34" charset="0"/>
                <a:cs typeface="Tahoma" pitchFamily="34" charset="0"/>
              </a:rPr>
              <a:t>Develop entirely new products</a:t>
            </a:r>
          </a:p>
          <a:p>
            <a:pPr>
              <a:buFont typeface="+mj-lt"/>
              <a:buAutoNum type="alphaUcPeriod"/>
            </a:pPr>
            <a:r>
              <a:rPr lang="en-US" dirty="0" smtClean="0">
                <a:latin typeface="Tahoma" pitchFamily="34" charset="0"/>
                <a:ea typeface="Tahoma" pitchFamily="34" charset="0"/>
                <a:cs typeface="Tahoma" pitchFamily="34" charset="0"/>
              </a:rPr>
              <a:t>Partner with other providers</a:t>
            </a:r>
          </a:p>
          <a:p>
            <a:pPr>
              <a:buNone/>
            </a:pPr>
            <a:r>
              <a:rPr lang="en-US" b="1" dirty="0" smtClean="0">
                <a:latin typeface="Tahoma" pitchFamily="34" charset="0"/>
                <a:ea typeface="Tahoma" pitchFamily="34" charset="0"/>
                <a:cs typeface="Tahoma" pitchFamily="34" charset="0"/>
              </a:rPr>
              <a:t>Risks</a:t>
            </a:r>
          </a:p>
          <a:p>
            <a:pPr>
              <a:buFont typeface="+mj-lt"/>
              <a:buAutoNum type="arabicPeriod"/>
            </a:pPr>
            <a:r>
              <a:rPr lang="en-US" dirty="0" smtClean="0">
                <a:latin typeface="Tahoma" pitchFamily="34" charset="0"/>
                <a:ea typeface="Tahoma" pitchFamily="34" charset="0"/>
                <a:cs typeface="Tahoma" pitchFamily="34" charset="0"/>
              </a:rPr>
              <a:t>Competitors are catching up to us!</a:t>
            </a:r>
          </a:p>
          <a:p>
            <a:pPr>
              <a:buFont typeface="+mj-lt"/>
              <a:buAutoNum type="arabicPeriod"/>
            </a:pPr>
            <a:r>
              <a:rPr lang="en-US" dirty="0" smtClean="0">
                <a:latin typeface="Tahoma" pitchFamily="34" charset="0"/>
                <a:ea typeface="Tahoma" pitchFamily="34" charset="0"/>
                <a:cs typeface="Tahoma" pitchFamily="34" charset="0"/>
              </a:rPr>
              <a:t>Unknown technology trends</a:t>
            </a:r>
          </a:p>
          <a:p>
            <a:pPr>
              <a:buFont typeface="+mj-lt"/>
              <a:buAutoNum type="arabicPeriod"/>
            </a:pPr>
            <a:r>
              <a:rPr lang="en-US" dirty="0" smtClean="0">
                <a:latin typeface="Tahoma" pitchFamily="34" charset="0"/>
                <a:ea typeface="Tahoma" pitchFamily="34" charset="0"/>
                <a:cs typeface="Tahoma" pitchFamily="34" charset="0"/>
              </a:rPr>
              <a:t>Investment needed to develop any new areas</a:t>
            </a:r>
          </a:p>
          <a:p>
            <a:pPr>
              <a:buFont typeface="+mj-lt"/>
              <a:buAutoNum type="arabicPeriod"/>
            </a:pPr>
            <a:r>
              <a:rPr lang="en-US" dirty="0" smtClean="0">
                <a:latin typeface="Tahoma" pitchFamily="34" charset="0"/>
                <a:ea typeface="Tahoma" pitchFamily="34" charset="0"/>
                <a:cs typeface="Tahoma" pitchFamily="34" charset="0"/>
              </a:rPr>
              <a:t>Any new offerings will be untested</a:t>
            </a:r>
          </a:p>
          <a:p>
            <a:pPr>
              <a:buFont typeface="+mj-lt"/>
              <a:buAutoNum type="arabicPeriod"/>
            </a:pPr>
            <a:r>
              <a:rPr lang="en-US" dirty="0" smtClean="0">
                <a:latin typeface="Tahoma" pitchFamily="34" charset="0"/>
                <a:ea typeface="Tahoma" pitchFamily="34" charset="0"/>
                <a:cs typeface="Tahoma" pitchFamily="34" charset="0"/>
              </a:rPr>
              <a:t>Any partnerships come with less control</a:t>
            </a:r>
          </a:p>
          <a:p>
            <a:pPr>
              <a:buFont typeface="+mj-lt"/>
              <a:buAutoNum type="arabicPeriod"/>
            </a:pPr>
            <a:r>
              <a:rPr lang="en-US" dirty="0" smtClean="0">
                <a:latin typeface="Tahoma" pitchFamily="34" charset="0"/>
                <a:ea typeface="Tahoma" pitchFamily="34" charset="0"/>
                <a:cs typeface="Tahoma" pitchFamily="34" charset="0"/>
              </a:rPr>
              <a:t>Split between small and large customer needs</a:t>
            </a: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13</a:t>
            </a:fld>
            <a:endParaRPr lang="en-US" dirty="0">
              <a:latin typeface="Tahoma" pitchFamily="34" charset="0"/>
              <a:ea typeface="Tahoma" pitchFamily="34" charset="0"/>
              <a:cs typeface="Tahoma" pitchFamily="34" charset="0"/>
            </a:endParaRPr>
          </a:p>
        </p:txBody>
      </p:sp>
      <p:pic>
        <p:nvPicPr>
          <p:cNvPr id="8" name="Content Placeholder 7" descr="budget 3.jpg"/>
          <p:cNvPicPr>
            <a:picLocks noGrp="1" noChangeAspect="1"/>
          </p:cNvPicPr>
          <p:nvPr>
            <p:ph sz="half" idx="2"/>
          </p:nvPr>
        </p:nvPicPr>
        <p:blipFill>
          <a:blip r:embed="rId2"/>
          <a:srcRect l="16447" r="7535"/>
          <a:stretch>
            <a:fillRect/>
          </a:stretch>
        </p:blipFill>
        <p:spPr>
          <a:xfrm>
            <a:off x="7820529" y="2291645"/>
            <a:ext cx="3908627" cy="342563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Historical Data</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2327951" y="1596570"/>
            <a:ext cx="6075818" cy="4905825"/>
          </a:xfrm>
        </p:spPr>
        <p:txBody>
          <a:bodyPr>
            <a:normAutofit/>
          </a:bodyPr>
          <a:lstStyle/>
          <a:p>
            <a:pPr>
              <a:buNone/>
            </a:pPr>
            <a:r>
              <a:rPr lang="en-US" b="1" dirty="0" smtClean="0">
                <a:latin typeface="Tahoma" pitchFamily="34" charset="0"/>
                <a:ea typeface="Tahoma" pitchFamily="34" charset="0"/>
                <a:cs typeface="Tahoma" pitchFamily="34" charset="0"/>
              </a:rPr>
              <a:t>Partners and Subscribers</a:t>
            </a:r>
          </a:p>
          <a:p>
            <a:pPr>
              <a:buFont typeface="+mj-lt"/>
              <a:buAutoNum type="alphaUcPeriod"/>
            </a:pPr>
            <a:r>
              <a:rPr lang="en-US" dirty="0" smtClean="0">
                <a:latin typeface="Tahoma" pitchFamily="34" charset="0"/>
                <a:ea typeface="Tahoma" pitchFamily="34" charset="0"/>
                <a:cs typeface="Tahoma" pitchFamily="34" charset="0"/>
              </a:rPr>
              <a:t>Definite growth, especially last two years</a:t>
            </a:r>
          </a:p>
          <a:p>
            <a:pPr>
              <a:buFont typeface="+mj-lt"/>
              <a:buAutoNum type="alphaUcPeriod"/>
            </a:pPr>
            <a:r>
              <a:rPr lang="en-US" dirty="0" smtClean="0">
                <a:latin typeface="Tahoma" pitchFamily="34" charset="0"/>
                <a:ea typeface="Tahoma" pitchFamily="34" charset="0"/>
                <a:cs typeface="Tahoma" pitchFamily="34" charset="0"/>
              </a:rPr>
              <a:t>Some dynamic membership activity</a:t>
            </a:r>
          </a:p>
          <a:p>
            <a:pPr>
              <a:buFont typeface="+mj-lt"/>
              <a:buAutoNum type="alphaUcPeriod"/>
            </a:pPr>
            <a:r>
              <a:rPr lang="en-US" dirty="0" smtClean="0">
                <a:latin typeface="Tahoma" pitchFamily="34" charset="0"/>
                <a:ea typeface="Tahoma" pitchFamily="34" charset="0"/>
                <a:cs typeface="Tahoma" pitchFamily="34" charset="0"/>
              </a:rPr>
              <a:t>Some strengthened relationships</a:t>
            </a:r>
          </a:p>
          <a:p>
            <a:pPr>
              <a:buFont typeface="+mj-lt"/>
              <a:buAutoNum type="alphaUcPeriod"/>
            </a:pPr>
            <a:r>
              <a:rPr lang="en-US" dirty="0" smtClean="0">
                <a:latin typeface="Tahoma" pitchFamily="34" charset="0"/>
                <a:ea typeface="Tahoma" pitchFamily="34" charset="0"/>
                <a:cs typeface="Tahoma" pitchFamily="34" charset="0"/>
              </a:rPr>
              <a:t>Strong and supportive core of membership</a:t>
            </a:r>
          </a:p>
          <a:p>
            <a:pPr>
              <a:buFont typeface="+mj-lt"/>
              <a:buAutoNum type="alphaUcPeriod"/>
            </a:pPr>
            <a:r>
              <a:rPr lang="en-US" dirty="0" smtClean="0">
                <a:latin typeface="Tahoma" pitchFamily="34" charset="0"/>
                <a:ea typeface="Tahoma" pitchFamily="34" charset="0"/>
                <a:cs typeface="Tahoma" pitchFamily="34" charset="0"/>
              </a:rPr>
              <a:t>Waning interest in some products</a:t>
            </a:r>
          </a:p>
          <a:p>
            <a:pPr>
              <a:buNone/>
            </a:pPr>
            <a:r>
              <a:rPr lang="en-US" b="1" dirty="0" smtClean="0">
                <a:latin typeface="Tahoma" pitchFamily="34" charset="0"/>
                <a:ea typeface="Tahoma" pitchFamily="34" charset="0"/>
                <a:cs typeface="Tahoma" pitchFamily="34" charset="0"/>
              </a:rPr>
              <a:t>Permits and Revenues</a:t>
            </a:r>
          </a:p>
          <a:p>
            <a:pPr>
              <a:buFont typeface="+mj-lt"/>
              <a:buAutoNum type="arabicPeriod"/>
            </a:pPr>
            <a:r>
              <a:rPr lang="en-US" dirty="0" smtClean="0">
                <a:latin typeface="Tahoma" pitchFamily="34" charset="0"/>
                <a:ea typeface="Tahoma" pitchFamily="34" charset="0"/>
                <a:cs typeface="Tahoma" pitchFamily="34" charset="0"/>
              </a:rPr>
              <a:t>Definite growth, especially last two years</a:t>
            </a:r>
          </a:p>
          <a:p>
            <a:pPr>
              <a:buFont typeface="+mj-lt"/>
              <a:buAutoNum type="arabicPeriod"/>
            </a:pPr>
            <a:r>
              <a:rPr lang="en-US" dirty="0" smtClean="0">
                <a:latin typeface="Tahoma" pitchFamily="34" charset="0"/>
                <a:ea typeface="Tahoma" pitchFamily="34" charset="0"/>
                <a:cs typeface="Tahoma" pitchFamily="34" charset="0"/>
              </a:rPr>
              <a:t>Expanded product features</a:t>
            </a:r>
          </a:p>
          <a:p>
            <a:pPr>
              <a:buFont typeface="+mj-lt"/>
              <a:buAutoNum type="arabicPeriod"/>
            </a:pPr>
            <a:r>
              <a:rPr lang="en-US" dirty="0" smtClean="0">
                <a:latin typeface="Tahoma" pitchFamily="34" charset="0"/>
                <a:ea typeface="Tahoma" pitchFamily="34" charset="0"/>
                <a:cs typeface="Tahoma" pitchFamily="34" charset="0"/>
              </a:rPr>
              <a:t>Costs have reduced for membership</a:t>
            </a:r>
          </a:p>
          <a:p>
            <a:pPr>
              <a:buFont typeface="+mj-lt"/>
              <a:buAutoNum type="arabicPeriod"/>
            </a:pPr>
            <a:r>
              <a:rPr lang="en-US" dirty="0" smtClean="0">
                <a:latin typeface="Tahoma" pitchFamily="34" charset="0"/>
                <a:ea typeface="Tahoma" pitchFamily="34" charset="0"/>
                <a:cs typeface="Tahoma" pitchFamily="34" charset="0"/>
              </a:rPr>
              <a:t>Plan review product type has greatly increased</a:t>
            </a:r>
          </a:p>
          <a:p>
            <a:pPr>
              <a:buFont typeface="+mj-lt"/>
              <a:buAutoNum type="arabicPeriod"/>
            </a:pPr>
            <a:r>
              <a:rPr lang="en-US" dirty="0" smtClean="0">
                <a:latin typeface="Tahoma" pitchFamily="34" charset="0"/>
                <a:ea typeface="Tahoma" pitchFamily="34" charset="0"/>
                <a:cs typeface="Tahoma" pitchFamily="34" charset="0"/>
              </a:rPr>
              <a:t>Non-MBP data needs updating</a:t>
            </a:r>
          </a:p>
          <a:p>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14</a:t>
            </a:fld>
            <a:endParaRPr lang="en-US" dirty="0">
              <a:latin typeface="Tahoma" pitchFamily="34" charset="0"/>
              <a:ea typeface="Tahoma" pitchFamily="34" charset="0"/>
              <a:cs typeface="Tahoma" pitchFamily="34" charset="0"/>
            </a:endParaRPr>
          </a:p>
        </p:txBody>
      </p:sp>
      <p:pic>
        <p:nvPicPr>
          <p:cNvPr id="9" name="Content Placeholder 8" descr="history 5.jpg"/>
          <p:cNvPicPr>
            <a:picLocks noGrp="1" noChangeAspect="1"/>
          </p:cNvPicPr>
          <p:nvPr>
            <p:ph sz="half" idx="2"/>
          </p:nvPr>
        </p:nvPicPr>
        <p:blipFill>
          <a:blip r:embed="rId2"/>
          <a:srcRect l="24594" r="18873"/>
          <a:stretch>
            <a:fillRect/>
          </a:stretch>
        </p:blipFill>
        <p:spPr>
          <a:xfrm>
            <a:off x="7835859" y="2348089"/>
            <a:ext cx="4094553" cy="304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Business Development Example:</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Northwest Indiana (NWI) Forum</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1487737" y="1919105"/>
            <a:ext cx="7090206" cy="4757466"/>
          </a:xfrm>
        </p:spPr>
        <p:txBody>
          <a:bodyPr>
            <a:normAutofit fontScale="92500" lnSpcReduction="10000"/>
          </a:bodyPr>
          <a:lstStyle/>
          <a:p>
            <a:pPr>
              <a:buNone/>
            </a:pPr>
            <a:r>
              <a:rPr lang="en-US" b="1" dirty="0" smtClean="0">
                <a:latin typeface="Tahoma" pitchFamily="34" charset="0"/>
                <a:ea typeface="Tahoma" pitchFamily="34" charset="0"/>
                <a:cs typeface="Tahoma" pitchFamily="34" charset="0"/>
              </a:rPr>
              <a:t>Organizational Overview</a:t>
            </a:r>
          </a:p>
          <a:p>
            <a:pPr>
              <a:buFont typeface="+mj-lt"/>
              <a:buAutoNum type="arabicPeriod"/>
            </a:pPr>
            <a:r>
              <a:rPr lang="en-US" dirty="0" smtClean="0">
                <a:latin typeface="Tahoma" pitchFamily="34" charset="0"/>
                <a:ea typeface="Tahoma" pitchFamily="34" charset="0"/>
                <a:cs typeface="Tahoma" pitchFamily="34" charset="0"/>
              </a:rPr>
              <a:t>The Forum’s mission is to increase the broad-based wealth in Northwest Indiana through economic development.</a:t>
            </a:r>
          </a:p>
          <a:p>
            <a:pPr>
              <a:buFont typeface="+mj-lt"/>
              <a:buAutoNum type="arabicPeriod"/>
            </a:pPr>
            <a:r>
              <a:rPr lang="en-US" dirty="0" smtClean="0">
                <a:latin typeface="Tahoma" pitchFamily="34" charset="0"/>
                <a:ea typeface="Tahoma" pitchFamily="34" charset="0"/>
                <a:cs typeface="Tahoma" pitchFamily="34" charset="0"/>
              </a:rPr>
              <a:t>More than 60 investors that have contributed to the NWI Forum through grants and in-kind resources.</a:t>
            </a:r>
          </a:p>
          <a:p>
            <a:pPr>
              <a:buFont typeface="+mj-lt"/>
              <a:buAutoNum type="arabicPeriod"/>
            </a:pPr>
            <a:r>
              <a:rPr lang="en-US" dirty="0" smtClean="0">
                <a:latin typeface="Tahoma" pitchFamily="34" charset="0"/>
                <a:ea typeface="Tahoma" pitchFamily="34" charset="0"/>
                <a:cs typeface="Tahoma" pitchFamily="34" charset="0"/>
              </a:rPr>
              <a:t>Board of Directors includes the region’s top corporate executives elected by the Forum membership from over 40 businesses.</a:t>
            </a:r>
          </a:p>
          <a:p>
            <a:pPr>
              <a:buFont typeface="+mj-lt"/>
              <a:buAutoNum type="arabicPeriod"/>
            </a:pPr>
            <a:r>
              <a:rPr lang="en-US" dirty="0" smtClean="0">
                <a:latin typeface="Tahoma" pitchFamily="34" charset="0"/>
                <a:ea typeface="Tahoma" pitchFamily="34" charset="0"/>
                <a:cs typeface="Tahoma" pitchFamily="34" charset="0"/>
              </a:rPr>
              <a:t>Seven county governments are partners in the forum’s work.</a:t>
            </a:r>
          </a:p>
          <a:p>
            <a:pPr>
              <a:buNone/>
            </a:pPr>
            <a:r>
              <a:rPr lang="en-US" b="1" dirty="0" smtClean="0">
                <a:latin typeface="Tahoma" pitchFamily="34" charset="0"/>
                <a:ea typeface="Tahoma" pitchFamily="34" charset="0"/>
                <a:cs typeface="Tahoma" pitchFamily="34" charset="0"/>
                <a:hlinkClick r:id="rId2"/>
              </a:rPr>
              <a:t>Ignite the Region: A Regional Strategy for Economic Transformation</a:t>
            </a:r>
            <a:endParaRPr lang="en-US" b="1" dirty="0" smtClean="0">
              <a:latin typeface="Tahoma" pitchFamily="34" charset="0"/>
              <a:ea typeface="Tahoma" pitchFamily="34" charset="0"/>
              <a:cs typeface="Tahoma" pitchFamily="34" charset="0"/>
            </a:endParaRPr>
          </a:p>
          <a:p>
            <a:pPr>
              <a:buFont typeface="+mj-lt"/>
              <a:buAutoNum type="alphaUcPeriod"/>
            </a:pPr>
            <a:r>
              <a:rPr lang="en-US" dirty="0" smtClean="0">
                <a:latin typeface="Tahoma" pitchFamily="34" charset="0"/>
                <a:ea typeface="Tahoma" pitchFamily="34" charset="0"/>
                <a:cs typeface="Tahoma" pitchFamily="34" charset="0"/>
              </a:rPr>
              <a:t>TIP STRATEGIES, INC., a private economic development consulting firm with offices in Austin and Seattle, developed </a:t>
            </a:r>
            <a:r>
              <a:rPr lang="en-US" dirty="0" smtClean="0">
                <a:latin typeface="Tahoma" pitchFamily="34" charset="0"/>
                <a:ea typeface="Tahoma" pitchFamily="34" charset="0"/>
                <a:cs typeface="Tahoma" pitchFamily="34" charset="0"/>
              </a:rPr>
              <a:t>the report</a:t>
            </a:r>
            <a:r>
              <a:rPr lang="en-US" dirty="0" smtClean="0">
                <a:latin typeface="Tahoma" pitchFamily="34" charset="0"/>
                <a:ea typeface="Tahoma" pitchFamily="34" charset="0"/>
                <a:cs typeface="Tahoma" pitchFamily="34" charset="0"/>
              </a:rPr>
              <a:t>.</a:t>
            </a:r>
          </a:p>
          <a:p>
            <a:pPr>
              <a:buFont typeface="+mj-lt"/>
              <a:buAutoNum type="alphaUcPeriod"/>
            </a:pPr>
            <a:r>
              <a:rPr lang="fr-FR" b="1" dirty="0" smtClean="0">
                <a:latin typeface="Tahoma" pitchFamily="34" charset="0"/>
                <a:ea typeface="Tahoma" pitchFamily="34" charset="0"/>
                <a:cs typeface="Tahoma" pitchFamily="34" charset="0"/>
                <a:hlinkClick r:id="rId3"/>
              </a:rPr>
              <a:t>Implementation </a:t>
            </a:r>
            <a:r>
              <a:rPr lang="fr-FR" b="1" dirty="0" err="1" smtClean="0">
                <a:latin typeface="Tahoma" pitchFamily="34" charset="0"/>
                <a:ea typeface="Tahoma" pitchFamily="34" charset="0"/>
                <a:cs typeface="Tahoma" pitchFamily="34" charset="0"/>
                <a:hlinkClick r:id="rId3"/>
              </a:rPr>
              <a:t>Matrix</a:t>
            </a:r>
            <a:r>
              <a:rPr lang="fr-FR" b="1" dirty="0" smtClean="0">
                <a:latin typeface="Tahoma" pitchFamily="34" charset="0"/>
                <a:ea typeface="Tahoma" pitchFamily="34" charset="0"/>
                <a:cs typeface="Tahoma" pitchFamily="34" charset="0"/>
                <a:hlinkClick r:id="rId3"/>
              </a:rPr>
              <a:t> Update - </a:t>
            </a:r>
            <a:r>
              <a:rPr lang="fr-FR" b="1" dirty="0" err="1" smtClean="0">
                <a:latin typeface="Tahoma" pitchFamily="34" charset="0"/>
                <a:ea typeface="Tahoma" pitchFamily="34" charset="0"/>
                <a:cs typeface="Tahoma" pitchFamily="34" charset="0"/>
                <a:hlinkClick r:id="rId3"/>
              </a:rPr>
              <a:t>October</a:t>
            </a:r>
            <a:r>
              <a:rPr lang="fr-FR" b="1" dirty="0" smtClean="0">
                <a:latin typeface="Tahoma" pitchFamily="34" charset="0"/>
                <a:ea typeface="Tahoma" pitchFamily="34" charset="0"/>
                <a:cs typeface="Tahoma" pitchFamily="34" charset="0"/>
                <a:hlinkClick r:id="rId3"/>
              </a:rPr>
              <a:t> 15, 2018</a:t>
            </a:r>
            <a:r>
              <a:rPr lang="fr-FR" b="1" dirty="0" smtClean="0">
                <a:latin typeface="Tahoma" pitchFamily="34" charset="0"/>
                <a:ea typeface="Tahoma" pitchFamily="34" charset="0"/>
                <a:cs typeface="Tahoma" pitchFamily="34" charset="0"/>
              </a:rPr>
              <a:t> </a:t>
            </a:r>
            <a:endParaRPr lang="en-US" b="1" i="1" dirty="0" smtClean="0">
              <a:latin typeface="Tahoma" pitchFamily="34" charset="0"/>
              <a:ea typeface="Tahoma" pitchFamily="34" charset="0"/>
              <a:cs typeface="Tahoma" pitchFamily="34" charset="0"/>
            </a:endParaRPr>
          </a:p>
          <a:p>
            <a:pPr>
              <a:buFont typeface="+mj-lt"/>
              <a:buAutoNum type="alphaUcPeriod"/>
            </a:pPr>
            <a:r>
              <a:rPr lang="en-US" dirty="0" smtClean="0">
                <a:latin typeface="Tahoma" pitchFamily="34" charset="0"/>
                <a:ea typeface="Tahoma" pitchFamily="34" charset="0"/>
                <a:cs typeface="Tahoma" pitchFamily="34" charset="0"/>
              </a:rPr>
              <a:t>3.5. Establish an online permitting portal that encompasses multiple jurisdictions in the region. </a:t>
            </a: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15</a:t>
            </a:fld>
            <a:endParaRPr lang="en-US" dirty="0">
              <a:latin typeface="Tahoma" pitchFamily="34" charset="0"/>
              <a:ea typeface="Tahoma" pitchFamily="34" charset="0"/>
              <a:cs typeface="Tahoma" pitchFamily="34" charset="0"/>
            </a:endParaRPr>
          </a:p>
        </p:txBody>
      </p:sp>
      <p:pic>
        <p:nvPicPr>
          <p:cNvPr id="8" name="Content Placeholder 7" descr="budget 3.jpg"/>
          <p:cNvPicPr>
            <a:picLocks noGrp="1" noChangeAspect="1"/>
          </p:cNvPicPr>
          <p:nvPr>
            <p:ph sz="half" idx="2"/>
          </p:nvPr>
        </p:nvPicPr>
        <p:blipFill>
          <a:blip r:embed="rId4"/>
          <a:stretch>
            <a:fillRect/>
          </a:stretch>
        </p:blipFill>
        <p:spPr>
          <a:xfrm>
            <a:off x="7747814" y="2048128"/>
            <a:ext cx="4395803" cy="423755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The Road Ahead … and Behind</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1981222" y="1519967"/>
            <a:ext cx="5638776" cy="4953403"/>
          </a:xfrm>
        </p:spPr>
        <p:txBody>
          <a:bodyPr>
            <a:normAutofit lnSpcReduction="10000"/>
          </a:bodyPr>
          <a:lstStyle/>
          <a:p>
            <a:pPr>
              <a:buNone/>
            </a:pPr>
            <a:r>
              <a:rPr lang="en-US" b="1" dirty="0" smtClean="0">
                <a:latin typeface="Tahoma" pitchFamily="34" charset="0"/>
                <a:ea typeface="Tahoma" pitchFamily="34" charset="0"/>
                <a:cs typeface="Tahoma" pitchFamily="34" charset="0"/>
              </a:rPr>
              <a:t>Reviewing the Past</a:t>
            </a:r>
          </a:p>
          <a:p>
            <a:r>
              <a:rPr lang="en-US" dirty="0" smtClean="0">
                <a:latin typeface="Tahoma" pitchFamily="34" charset="0"/>
                <a:ea typeface="Tahoma" pitchFamily="34" charset="0"/>
                <a:cs typeface="Tahoma" pitchFamily="34" charset="0"/>
              </a:rPr>
              <a:t>Value the Founding Purpose and Goals</a:t>
            </a:r>
          </a:p>
          <a:p>
            <a:r>
              <a:rPr lang="en-US" dirty="0" smtClean="0">
                <a:latin typeface="Tahoma" pitchFamily="34" charset="0"/>
                <a:ea typeface="Tahoma" pitchFamily="34" charset="0"/>
                <a:cs typeface="Tahoma" pitchFamily="34" charset="0"/>
              </a:rPr>
              <a:t>Assess Historical Data and Trends</a:t>
            </a:r>
          </a:p>
          <a:p>
            <a:r>
              <a:rPr lang="en-US" dirty="0" smtClean="0">
                <a:latin typeface="Tahoma" pitchFamily="34" charset="0"/>
                <a:ea typeface="Tahoma" pitchFamily="34" charset="0"/>
                <a:cs typeface="Tahoma" pitchFamily="34" charset="0"/>
              </a:rPr>
              <a:t>Remember </a:t>
            </a:r>
            <a:r>
              <a:rPr lang="en-US" dirty="0" err="1" smtClean="0">
                <a:latin typeface="Tahoma" pitchFamily="34" charset="0"/>
                <a:ea typeface="Tahoma" pitchFamily="34" charset="0"/>
                <a:cs typeface="Tahoma" pitchFamily="34" charset="0"/>
              </a:rPr>
              <a:t>Learnings</a:t>
            </a:r>
            <a:r>
              <a:rPr lang="en-US" dirty="0" smtClean="0">
                <a:latin typeface="Tahoma" pitchFamily="34" charset="0"/>
                <a:ea typeface="Tahoma" pitchFamily="34" charset="0"/>
                <a:cs typeface="Tahoma" pitchFamily="34" charset="0"/>
              </a:rPr>
              <a:t> and Lessons To Date</a:t>
            </a:r>
          </a:p>
          <a:p>
            <a:pPr>
              <a:buNone/>
            </a:pPr>
            <a:r>
              <a:rPr lang="en-US" b="1" dirty="0" smtClean="0">
                <a:latin typeface="Tahoma" pitchFamily="34" charset="0"/>
                <a:ea typeface="Tahoma" pitchFamily="34" charset="0"/>
                <a:cs typeface="Tahoma" pitchFamily="34" charset="0"/>
              </a:rPr>
              <a:t>Assessing the Current State</a:t>
            </a:r>
          </a:p>
          <a:p>
            <a:pPr>
              <a:buFont typeface="+mj-lt"/>
              <a:buAutoNum type="alphaUcPeriod"/>
            </a:pPr>
            <a:r>
              <a:rPr lang="en-US" dirty="0" smtClean="0">
                <a:latin typeface="Tahoma" pitchFamily="34" charset="0"/>
                <a:ea typeface="Tahoma" pitchFamily="34" charset="0"/>
                <a:cs typeface="Tahoma" pitchFamily="34" charset="0"/>
              </a:rPr>
              <a:t>Analyze Product Performance</a:t>
            </a:r>
          </a:p>
          <a:p>
            <a:pPr>
              <a:buFont typeface="+mj-lt"/>
              <a:buAutoNum type="alphaUcPeriod"/>
            </a:pPr>
            <a:r>
              <a:rPr lang="en-US" dirty="0" smtClean="0">
                <a:latin typeface="Tahoma" pitchFamily="34" charset="0"/>
                <a:ea typeface="Tahoma" pitchFamily="34" charset="0"/>
                <a:cs typeface="Tahoma" pitchFamily="34" charset="0"/>
              </a:rPr>
              <a:t>Collect and Summarize Customer Feedback</a:t>
            </a:r>
          </a:p>
          <a:p>
            <a:pPr>
              <a:buFont typeface="+mj-lt"/>
              <a:buAutoNum type="alphaUcPeriod"/>
            </a:pPr>
            <a:r>
              <a:rPr lang="en-US" dirty="0" smtClean="0">
                <a:latin typeface="Tahoma" pitchFamily="34" charset="0"/>
                <a:ea typeface="Tahoma" pitchFamily="34" charset="0"/>
                <a:cs typeface="Tahoma" pitchFamily="34" charset="0"/>
              </a:rPr>
              <a:t>Review Current Building Trends</a:t>
            </a:r>
          </a:p>
          <a:p>
            <a:pPr>
              <a:buNone/>
            </a:pPr>
            <a:r>
              <a:rPr lang="en-US" b="1" dirty="0" smtClean="0">
                <a:latin typeface="Tahoma" pitchFamily="34" charset="0"/>
                <a:ea typeface="Tahoma" pitchFamily="34" charset="0"/>
                <a:cs typeface="Tahoma" pitchFamily="34" charset="0"/>
              </a:rPr>
              <a:t>Planning for the Future</a:t>
            </a:r>
          </a:p>
          <a:p>
            <a:pPr>
              <a:buFont typeface="+mj-lt"/>
              <a:buAutoNum type="arabicPeriod"/>
            </a:pPr>
            <a:r>
              <a:rPr lang="en-US" dirty="0" smtClean="0">
                <a:latin typeface="Tahoma" pitchFamily="34" charset="0"/>
                <a:ea typeface="Tahoma" pitchFamily="34" charset="0"/>
                <a:cs typeface="Tahoma" pitchFamily="34" charset="0"/>
              </a:rPr>
              <a:t>Study Service Industry Trends</a:t>
            </a:r>
          </a:p>
          <a:p>
            <a:pPr>
              <a:buFont typeface="+mj-lt"/>
              <a:buAutoNum type="arabicPeriod"/>
            </a:pPr>
            <a:r>
              <a:rPr lang="en-US" dirty="0" smtClean="0">
                <a:latin typeface="Tahoma" pitchFamily="34" charset="0"/>
                <a:ea typeface="Tahoma" pitchFamily="34" charset="0"/>
                <a:cs typeface="Tahoma" pitchFamily="34" charset="0"/>
              </a:rPr>
              <a:t>Balance Potential Risks Versus Possible Gains</a:t>
            </a:r>
          </a:p>
          <a:p>
            <a:pPr>
              <a:buFont typeface="+mj-lt"/>
              <a:buAutoNum type="arabicPeriod"/>
            </a:pPr>
            <a:r>
              <a:rPr lang="en-US" dirty="0" smtClean="0">
                <a:latin typeface="Tahoma" pitchFamily="34" charset="0"/>
                <a:ea typeface="Tahoma" pitchFamily="34" charset="0"/>
                <a:cs typeface="Tahoma" pitchFamily="34" charset="0"/>
              </a:rPr>
              <a:t>Prioritize Work Efforts</a:t>
            </a:r>
          </a:p>
          <a:p>
            <a:pPr>
              <a:buFont typeface="+mj-lt"/>
              <a:buAutoNum type="arabicPeriod"/>
            </a:pPr>
            <a:r>
              <a:rPr lang="en-US" dirty="0" smtClean="0">
                <a:latin typeface="Tahoma" pitchFamily="34" charset="0"/>
                <a:ea typeface="Tahoma" pitchFamily="34" charset="0"/>
                <a:cs typeface="Tahoma" pitchFamily="34" charset="0"/>
              </a:rPr>
              <a:t>Estimate Available Resources</a:t>
            </a:r>
          </a:p>
        </p:txBody>
      </p:sp>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16</a:t>
            </a:fld>
            <a:endParaRPr lang="en-US" dirty="0">
              <a:latin typeface="Tahoma" pitchFamily="34" charset="0"/>
              <a:ea typeface="Tahoma" pitchFamily="34" charset="0"/>
              <a:cs typeface="Tahoma" pitchFamily="34" charset="0"/>
            </a:endParaRPr>
          </a:p>
        </p:txBody>
      </p:sp>
      <p:pic>
        <p:nvPicPr>
          <p:cNvPr id="8" name="Content Placeholder 7" descr="budget 3.jpg"/>
          <p:cNvPicPr>
            <a:picLocks noGrp="1" noChangeAspect="1"/>
          </p:cNvPicPr>
          <p:nvPr>
            <p:ph sz="half" idx="2"/>
          </p:nvPr>
        </p:nvPicPr>
        <p:blipFill>
          <a:blip r:embed="rId2"/>
          <a:stretch>
            <a:fillRect/>
          </a:stretch>
        </p:blipFill>
        <p:spPr>
          <a:xfrm>
            <a:off x="7341416" y="2549173"/>
            <a:ext cx="4395803" cy="29451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Adjourn</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Content Placeholder 2"/>
          <p:cNvSpPr>
            <a:spLocks noGrp="1"/>
          </p:cNvSpPr>
          <p:nvPr>
            <p:ph sz="half" idx="1"/>
          </p:nvPr>
        </p:nvSpPr>
        <p:spPr>
          <a:xfrm>
            <a:off x="2589213" y="1756236"/>
            <a:ext cx="5771016" cy="4557478"/>
          </a:xfrm>
        </p:spPr>
        <p:txBody>
          <a:bodyPr>
            <a:normAutofit/>
          </a:bodyPr>
          <a:lstStyle/>
          <a:p>
            <a:pPr>
              <a:buNone/>
            </a:pPr>
            <a:r>
              <a:rPr lang="en-US" b="1" dirty="0" smtClean="0">
                <a:latin typeface="Tahoma" pitchFamily="34" charset="0"/>
                <a:ea typeface="Tahoma" pitchFamily="34" charset="0"/>
                <a:cs typeface="Tahoma" pitchFamily="34" charset="0"/>
              </a:rPr>
              <a:t>Summarize Decisions and Action Items</a:t>
            </a:r>
          </a:p>
          <a:p>
            <a:r>
              <a:rPr lang="en-US" dirty="0" smtClean="0">
                <a:latin typeface="Tahoma" pitchFamily="34" charset="0"/>
                <a:ea typeface="Tahoma" pitchFamily="34" charset="0"/>
                <a:cs typeface="Tahoma" pitchFamily="34" charset="0"/>
              </a:rPr>
              <a:t>1.</a:t>
            </a:r>
          </a:p>
          <a:p>
            <a:r>
              <a:rPr lang="en-US" dirty="0" smtClean="0">
                <a:latin typeface="Tahoma" pitchFamily="34" charset="0"/>
                <a:ea typeface="Tahoma" pitchFamily="34" charset="0"/>
                <a:cs typeface="Tahoma" pitchFamily="34" charset="0"/>
              </a:rPr>
              <a:t>2.</a:t>
            </a:r>
          </a:p>
          <a:p>
            <a:r>
              <a:rPr lang="en-US" dirty="0" smtClean="0">
                <a:latin typeface="Tahoma" pitchFamily="34" charset="0"/>
                <a:ea typeface="Tahoma" pitchFamily="34" charset="0"/>
                <a:cs typeface="Tahoma" pitchFamily="34" charset="0"/>
              </a:rPr>
              <a:t>3.</a:t>
            </a:r>
          </a:p>
          <a:p>
            <a:r>
              <a:rPr lang="en-US" dirty="0" smtClean="0">
                <a:latin typeface="Tahoma" pitchFamily="34" charset="0"/>
                <a:ea typeface="Tahoma" pitchFamily="34" charset="0"/>
                <a:cs typeface="Tahoma" pitchFamily="34" charset="0"/>
              </a:rPr>
              <a:t>4.</a:t>
            </a:r>
          </a:p>
          <a:p>
            <a:r>
              <a:rPr lang="en-US" dirty="0" smtClean="0">
                <a:latin typeface="Tahoma" pitchFamily="34" charset="0"/>
                <a:ea typeface="Tahoma" pitchFamily="34" charset="0"/>
                <a:cs typeface="Tahoma" pitchFamily="34" charset="0"/>
              </a:rPr>
              <a:t>5.</a:t>
            </a:r>
          </a:p>
          <a:p>
            <a:pPr>
              <a:buNone/>
            </a:pPr>
            <a:endParaRPr lang="en-US" dirty="0" smtClean="0">
              <a:latin typeface="Tahoma" pitchFamily="34" charset="0"/>
              <a:ea typeface="Tahoma" pitchFamily="34" charset="0"/>
              <a:cs typeface="Tahoma" pitchFamily="34" charset="0"/>
            </a:endParaRPr>
          </a:p>
          <a:p>
            <a:pPr>
              <a:buNone/>
            </a:pPr>
            <a:r>
              <a:rPr lang="en-US" b="1" dirty="0" smtClean="0">
                <a:latin typeface="Tahoma" pitchFamily="34" charset="0"/>
                <a:ea typeface="Tahoma" pitchFamily="34" charset="0"/>
                <a:cs typeface="Tahoma" pitchFamily="34" charset="0"/>
              </a:rPr>
              <a:t>Feedback ??</a:t>
            </a:r>
          </a:p>
          <a:p>
            <a:pPr>
              <a:buNone/>
            </a:pPr>
            <a:endParaRPr lang="en-US" b="1" dirty="0" smtClean="0">
              <a:latin typeface="Tahoma" pitchFamily="34" charset="0"/>
              <a:ea typeface="Tahoma" pitchFamily="34" charset="0"/>
              <a:cs typeface="Tahoma" pitchFamily="34" charset="0"/>
            </a:endParaRPr>
          </a:p>
          <a:p>
            <a:pPr>
              <a:buNone/>
            </a:pPr>
            <a:r>
              <a:rPr lang="en-US" b="1" dirty="0" smtClean="0">
                <a:latin typeface="Tahoma" pitchFamily="34" charset="0"/>
                <a:ea typeface="Tahoma" pitchFamily="34" charset="0"/>
                <a:cs typeface="Tahoma" pitchFamily="34" charset="0"/>
              </a:rPr>
              <a:t>Next Meeting – Mandatory Attendance</a:t>
            </a:r>
          </a:p>
          <a:p>
            <a:r>
              <a:rPr lang="en-US" dirty="0" smtClean="0">
                <a:latin typeface="Tahoma" pitchFamily="34" charset="0"/>
                <a:ea typeface="Tahoma" pitchFamily="34" charset="0"/>
                <a:cs typeface="Tahoma" pitchFamily="34" charset="0"/>
              </a:rPr>
              <a:t>April 19, 2019 – Kirkland City Hall</a:t>
            </a:r>
          </a:p>
          <a:p>
            <a:endParaRPr lang="en-US" dirty="0">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82760-A819-452A-9CD0-15FD56640CF6}"/>
              </a:ext>
            </a:extLst>
          </p:cNvPr>
          <p:cNvSpPr>
            <a:spLocks noGrp="1"/>
          </p:cNvSpPr>
          <p:nvPr>
            <p:ph type="title"/>
          </p:nvPr>
        </p:nvSpPr>
        <p:spPr/>
        <p:txBody>
          <a:bodyPr/>
          <a:lstStyle/>
          <a:p>
            <a:r>
              <a:rPr lang="en-US" dirty="0">
                <a:latin typeface="Tahoma" pitchFamily="34" charset="0"/>
                <a:ea typeface="Tahoma" pitchFamily="34" charset="0"/>
                <a:cs typeface="Tahoma" pitchFamily="34" charset="0"/>
              </a:rPr>
              <a:t>Agenda</a:t>
            </a:r>
          </a:p>
        </p:txBody>
      </p:sp>
      <p:sp>
        <p:nvSpPr>
          <p:cNvPr id="3" name="Content Placeholder 2">
            <a:extLst>
              <a:ext uri="{FF2B5EF4-FFF2-40B4-BE49-F238E27FC236}">
                <a16:creationId xmlns:a16="http://schemas.microsoft.com/office/drawing/2014/main" xmlns="" id="{2AC64064-529A-4B2F-B150-1D89F75A2A57}"/>
              </a:ext>
            </a:extLst>
          </p:cNvPr>
          <p:cNvSpPr>
            <a:spLocks noGrp="1"/>
          </p:cNvSpPr>
          <p:nvPr>
            <p:ph idx="1"/>
          </p:nvPr>
        </p:nvSpPr>
        <p:spPr>
          <a:xfrm>
            <a:off x="2240876" y="1698179"/>
            <a:ext cx="9602788" cy="4513943"/>
          </a:xfrm>
        </p:spPr>
        <p:txBody>
          <a:bodyPr>
            <a:noAutofit/>
          </a:bodyPr>
          <a:lstStyle/>
          <a:p>
            <a:pPr lvl="0">
              <a:buFont typeface="+mj-lt"/>
              <a:buAutoNum type="arabicPeriod"/>
            </a:pPr>
            <a:r>
              <a:rPr lang="en-US" sz="2000" dirty="0">
                <a:latin typeface="Tahoma" pitchFamily="34" charset="0"/>
                <a:ea typeface="Tahoma" pitchFamily="34" charset="0"/>
                <a:cs typeface="Tahoma" pitchFamily="34" charset="0"/>
              </a:rPr>
              <a:t>Adoption of November meeting minutes</a:t>
            </a:r>
          </a:p>
          <a:p>
            <a:pPr lvl="0">
              <a:buFont typeface="+mj-lt"/>
              <a:buAutoNum type="arabicPeriod"/>
            </a:pPr>
            <a:r>
              <a:rPr lang="en-US" sz="2000" dirty="0" smtClean="0">
                <a:latin typeface="Tahoma" pitchFamily="34" charset="0"/>
                <a:ea typeface="Tahoma" pitchFamily="34" charset="0"/>
                <a:cs typeface="Tahoma" pitchFamily="34" charset="0"/>
              </a:rPr>
              <a:t>Executive Director January Update Report (Monthly)</a:t>
            </a:r>
          </a:p>
          <a:p>
            <a:pPr lvl="0">
              <a:buFont typeface="+mj-lt"/>
              <a:buAutoNum type="arabicPeriod"/>
            </a:pPr>
            <a:r>
              <a:rPr lang="en-US" sz="2000" dirty="0" smtClean="0">
                <a:latin typeface="Tahoma" pitchFamily="34" charset="0"/>
                <a:ea typeface="Tahoma" pitchFamily="34" charset="0"/>
                <a:cs typeface="Tahoma" pitchFamily="34" charset="0"/>
              </a:rPr>
              <a:t>RESOLUTION </a:t>
            </a:r>
            <a:r>
              <a:rPr lang="en-US" sz="2000" dirty="0">
                <a:latin typeface="Tahoma" pitchFamily="34" charset="0"/>
                <a:ea typeface="Tahoma" pitchFamily="34" charset="0"/>
                <a:cs typeface="Tahoma" pitchFamily="34" charset="0"/>
              </a:rPr>
              <a:t>to adopt amended Management Committee Administrative Policies</a:t>
            </a:r>
          </a:p>
          <a:p>
            <a:pPr lvl="0">
              <a:buFont typeface="+mj-lt"/>
              <a:buAutoNum type="arabicPeriod"/>
            </a:pPr>
            <a:r>
              <a:rPr lang="en-US" sz="2000" dirty="0">
                <a:latin typeface="Tahoma" pitchFamily="34" charset="0"/>
                <a:ea typeface="Tahoma" pitchFamily="34" charset="0"/>
                <a:cs typeface="Tahoma" pitchFamily="34" charset="0"/>
              </a:rPr>
              <a:t>RESOLUTION to adopt Woodway subscriber </a:t>
            </a:r>
            <a:r>
              <a:rPr lang="en-US" sz="2000" dirty="0" smtClean="0">
                <a:latin typeface="Tahoma" pitchFamily="34" charset="0"/>
                <a:ea typeface="Tahoma" pitchFamily="34" charset="0"/>
                <a:cs typeface="Tahoma" pitchFamily="34" charset="0"/>
              </a:rPr>
              <a:t>agreement</a:t>
            </a:r>
            <a:endParaRPr lang="en-US" sz="2000" dirty="0">
              <a:latin typeface="Tahoma" pitchFamily="34" charset="0"/>
              <a:ea typeface="Tahoma" pitchFamily="34" charset="0"/>
              <a:cs typeface="Tahoma" pitchFamily="34" charset="0"/>
            </a:endParaRPr>
          </a:p>
          <a:p>
            <a:pPr lvl="0">
              <a:buFont typeface="+mj-lt"/>
              <a:buAutoNum type="arabicPeriod"/>
            </a:pPr>
            <a:r>
              <a:rPr lang="en-US" sz="2000" dirty="0" smtClean="0">
                <a:latin typeface="Tahoma" pitchFamily="34" charset="0"/>
                <a:ea typeface="Tahoma" pitchFamily="34" charset="0"/>
                <a:cs typeface="Tahoma" pitchFamily="34" charset="0"/>
              </a:rPr>
              <a:t>Executive Board </a:t>
            </a:r>
            <a:r>
              <a:rPr lang="en-US" sz="2000" dirty="0">
                <a:latin typeface="Tahoma" pitchFamily="34" charset="0"/>
                <a:ea typeface="Tahoma" pitchFamily="34" charset="0"/>
                <a:cs typeface="Tahoma" pitchFamily="34" charset="0"/>
              </a:rPr>
              <a:t>Leadership Discussion</a:t>
            </a:r>
          </a:p>
          <a:p>
            <a:pPr lvl="0">
              <a:buFont typeface="+mj-lt"/>
              <a:buAutoNum type="arabicPeriod"/>
            </a:pPr>
            <a:r>
              <a:rPr lang="en-US" sz="2000" dirty="0">
                <a:latin typeface="Tahoma" pitchFamily="34" charset="0"/>
                <a:ea typeface="Tahoma" pitchFamily="34" charset="0"/>
                <a:cs typeface="Tahoma" pitchFamily="34" charset="0"/>
              </a:rPr>
              <a:t>2018 Year End Budget Report</a:t>
            </a:r>
          </a:p>
          <a:p>
            <a:pPr lvl="0">
              <a:buFont typeface="+mj-lt"/>
              <a:buAutoNum type="arabicPeriod"/>
            </a:pPr>
            <a:r>
              <a:rPr lang="en-US" sz="2000" dirty="0">
                <a:latin typeface="Tahoma" pitchFamily="34" charset="0"/>
                <a:ea typeface="Tahoma" pitchFamily="34" charset="0"/>
                <a:cs typeface="Tahoma" pitchFamily="34" charset="0"/>
              </a:rPr>
              <a:t>2019 DRAFT Work Plan</a:t>
            </a:r>
          </a:p>
          <a:p>
            <a:pPr lvl="0">
              <a:buFont typeface="+mj-lt"/>
              <a:buAutoNum type="arabicPeriod"/>
            </a:pPr>
            <a:r>
              <a:rPr lang="en-US" sz="2000" dirty="0">
                <a:latin typeface="Tahoma" pitchFamily="34" charset="0"/>
                <a:ea typeface="Tahoma" pitchFamily="34" charset="0"/>
                <a:cs typeface="Tahoma" pitchFamily="34" charset="0"/>
              </a:rPr>
              <a:t>Executive Director Observations</a:t>
            </a:r>
          </a:p>
          <a:p>
            <a:pPr lvl="0">
              <a:buFont typeface="+mj-lt"/>
              <a:buAutoNum type="arabicPeriod"/>
            </a:pPr>
            <a:r>
              <a:rPr lang="en-US" sz="2000" dirty="0">
                <a:latin typeface="Tahoma" pitchFamily="34" charset="0"/>
                <a:ea typeface="Tahoma" pitchFamily="34" charset="0"/>
                <a:cs typeface="Tahoma" pitchFamily="34" charset="0"/>
              </a:rPr>
              <a:t>Historical Permit Data</a:t>
            </a:r>
          </a:p>
          <a:p>
            <a:pPr lvl="0">
              <a:buFont typeface="+mj-lt"/>
              <a:buAutoNum type="arabicPeriod"/>
            </a:pPr>
            <a:r>
              <a:rPr lang="en-US" sz="2000" dirty="0">
                <a:latin typeface="Tahoma" pitchFamily="34" charset="0"/>
                <a:ea typeface="Tahoma" pitchFamily="34" charset="0"/>
                <a:cs typeface="Tahoma" pitchFamily="34" charset="0"/>
              </a:rPr>
              <a:t>Business Development Example</a:t>
            </a:r>
          </a:p>
          <a:p>
            <a:endParaRPr lang="en-US" sz="2000" dirty="0">
              <a:latin typeface="Tahoma" pitchFamily="34" charset="0"/>
              <a:ea typeface="Tahoma" pitchFamily="34" charset="0"/>
              <a:cs typeface="Tahoma" pitchFamily="34" charset="0"/>
            </a:endParaRPr>
          </a:p>
        </p:txBody>
      </p:sp>
      <p:sp>
        <p:nvSpPr>
          <p:cNvPr id="5" name="Slide Number Placeholder 4">
            <a:extLst>
              <a:ext uri="{FF2B5EF4-FFF2-40B4-BE49-F238E27FC236}">
                <a16:creationId xmlns:a16="http://schemas.microsoft.com/office/drawing/2014/main" xmlns="" id="{327BCE43-B100-4884-BB49-20D0B1121264}"/>
              </a:ext>
            </a:extLst>
          </p:cNvPr>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2</a:t>
            </a:fld>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4399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xmlns="" id="{EE262FCE-38E5-4D69-84C6-3BC880C08040}"/>
              </a:ext>
            </a:extLst>
          </p:cNvPr>
          <p:cNvSpPr>
            <a:spLocks noGrp="1"/>
          </p:cNvSpPr>
          <p:nvPr>
            <p:ph type="title"/>
          </p:nvPr>
        </p:nvSpPr>
        <p:spPr>
          <a:xfrm>
            <a:off x="2592926" y="188690"/>
            <a:ext cx="8015980" cy="1280890"/>
          </a:xfrm>
        </p:spPr>
        <p:txBody>
          <a:bodyPr vert="horz" lIns="91440" tIns="45720" rIns="91440" bIns="45720" rtlCol="0" anchor="t">
            <a:normAutofit/>
          </a:bodyPr>
          <a:lstStyle/>
          <a:p>
            <a:r>
              <a:rPr lang="en-US" dirty="0" smtClean="0">
                <a:latin typeface="Tahoma" pitchFamily="34" charset="0"/>
                <a:ea typeface="Tahoma" pitchFamily="34" charset="0"/>
                <a:cs typeface="Tahoma" pitchFamily="34" charset="0"/>
              </a:rPr>
              <a:t>Executive Director Monthly Report</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January 2019</a:t>
            </a:r>
            <a:endParaRPr lang="en-US" dirty="0">
              <a:latin typeface="Tahoma" pitchFamily="34" charset="0"/>
              <a:ea typeface="Tahoma" pitchFamily="34" charset="0"/>
              <a:cs typeface="Tahoma" pitchFamily="34" charset="0"/>
            </a:endParaRPr>
          </a:p>
        </p:txBody>
      </p:sp>
      <p:sp>
        <p:nvSpPr>
          <p:cNvPr id="5" name="Slide Number Placeholder 4">
            <a:extLst>
              <a:ext uri="{FF2B5EF4-FFF2-40B4-BE49-F238E27FC236}">
                <a16:creationId xmlns:a16="http://schemas.microsoft.com/office/drawing/2014/main" xmlns="" id="{E7AFADB9-4A27-4322-BC2B-F8B0D6B4DD8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latin typeface="Tahoma" pitchFamily="34" charset="0"/>
                <a:ea typeface="Tahoma" pitchFamily="34" charset="0"/>
                <a:cs typeface="Tahoma" pitchFamily="34" charset="0"/>
              </a:rPr>
              <a:pPr defTabSz="914400">
                <a:lnSpc>
                  <a:spcPct val="90000"/>
                </a:lnSpc>
                <a:spcAft>
                  <a:spcPts val="600"/>
                </a:spcAft>
              </a:pPr>
              <a:t>3</a:t>
            </a:fld>
            <a:endParaRPr lang="en-US" sz="1900">
              <a:latin typeface="Tahoma" pitchFamily="34" charset="0"/>
              <a:ea typeface="Tahoma" pitchFamily="34" charset="0"/>
              <a:cs typeface="Tahoma" pitchFamily="34" charset="0"/>
            </a:endParaRPr>
          </a:p>
        </p:txBody>
      </p:sp>
      <p:sp>
        <p:nvSpPr>
          <p:cNvPr id="3" name="Content Placeholder 2">
            <a:extLst>
              <a:ext uri="{FF2B5EF4-FFF2-40B4-BE49-F238E27FC236}">
                <a16:creationId xmlns:a16="http://schemas.microsoft.com/office/drawing/2014/main" xmlns="" id="{BC7C6352-EDD4-4A1E-B7C8-391AF40005CB}"/>
              </a:ext>
            </a:extLst>
          </p:cNvPr>
          <p:cNvSpPr>
            <a:spLocks noGrp="1"/>
          </p:cNvSpPr>
          <p:nvPr>
            <p:ph sz="half" idx="1"/>
          </p:nvPr>
        </p:nvSpPr>
        <p:spPr>
          <a:xfrm>
            <a:off x="2502139" y="1828802"/>
            <a:ext cx="5582318" cy="4238169"/>
          </a:xfrm>
        </p:spPr>
        <p:txBody>
          <a:bodyPr vert="horz" lIns="91440" tIns="45720" rIns="91440" bIns="45720" rtlCol="0">
            <a:normAutofit/>
          </a:bodyPr>
          <a:lstStyle/>
          <a:p>
            <a:pPr>
              <a:buNone/>
            </a:pPr>
            <a:r>
              <a:rPr lang="en-US" b="1" dirty="0" smtClean="0">
                <a:latin typeface="Tahoma" pitchFamily="34" charset="0"/>
                <a:ea typeface="Tahoma" pitchFamily="34" charset="0"/>
                <a:cs typeface="Tahoma" pitchFamily="34" charset="0"/>
              </a:rPr>
              <a:t>Update Memo Sections</a:t>
            </a:r>
          </a:p>
          <a:p>
            <a:pPr>
              <a:buFont typeface="+mj-lt"/>
              <a:buAutoNum type="arabicPeriod"/>
            </a:pPr>
            <a:r>
              <a:rPr lang="en-US" dirty="0" smtClean="0">
                <a:latin typeface="Tahoma" pitchFamily="34" charset="0"/>
                <a:ea typeface="Tahoma" pitchFamily="34" charset="0"/>
                <a:cs typeface="Tahoma" pitchFamily="34" charset="0"/>
              </a:rPr>
              <a:t>Service Level Agreement (SLA) Status Report – December 2018</a:t>
            </a:r>
          </a:p>
          <a:p>
            <a:pPr>
              <a:buFont typeface="+mj-lt"/>
              <a:buAutoNum type="arabicPeriod"/>
            </a:pPr>
            <a:r>
              <a:rPr lang="en-US" dirty="0" smtClean="0">
                <a:latin typeface="Tahoma" pitchFamily="34" charset="0"/>
                <a:ea typeface="Tahoma" pitchFamily="34" charset="0"/>
                <a:cs typeface="Tahoma" pitchFamily="34" charset="0"/>
              </a:rPr>
              <a:t>Budget Monitoring Report – November 2018</a:t>
            </a:r>
          </a:p>
          <a:p>
            <a:pPr>
              <a:buFont typeface="+mj-lt"/>
              <a:buAutoNum type="arabicPeriod"/>
            </a:pPr>
            <a:r>
              <a:rPr lang="en-US" dirty="0" smtClean="0">
                <a:latin typeface="Tahoma" pitchFamily="34" charset="0"/>
                <a:ea typeface="Tahoma" pitchFamily="34" charset="0"/>
                <a:cs typeface="Tahoma" pitchFamily="34" charset="0"/>
              </a:rPr>
              <a:t>Executive Board Planning – January 2019</a:t>
            </a:r>
          </a:p>
          <a:p>
            <a:pPr>
              <a:buFont typeface="+mj-lt"/>
              <a:buAutoNum type="arabicPeriod"/>
            </a:pPr>
            <a:r>
              <a:rPr lang="en-US" dirty="0" smtClean="0">
                <a:latin typeface="Tahoma" pitchFamily="34" charset="0"/>
                <a:ea typeface="Tahoma" pitchFamily="34" charset="0"/>
                <a:cs typeface="Tahoma" pitchFamily="34" charset="0"/>
              </a:rPr>
              <a:t>Alliance Committee Activities – January 2019</a:t>
            </a:r>
          </a:p>
          <a:p>
            <a:pPr>
              <a:buFont typeface="+mj-lt"/>
              <a:buAutoNum type="arabicPeriod"/>
            </a:pPr>
            <a:r>
              <a:rPr lang="en-US" dirty="0" smtClean="0">
                <a:latin typeface="Tahoma" pitchFamily="34" charset="0"/>
                <a:ea typeface="Tahoma" pitchFamily="34" charset="0"/>
                <a:cs typeface="Tahoma" pitchFamily="34" charset="0"/>
              </a:rPr>
              <a:t>Business Development – January 2019</a:t>
            </a:r>
          </a:p>
          <a:p>
            <a:pPr>
              <a:buFont typeface="+mj-lt"/>
              <a:buAutoNum type="arabicPeriod"/>
            </a:pPr>
            <a:r>
              <a:rPr lang="en-US" dirty="0" smtClean="0">
                <a:latin typeface="Tahoma" pitchFamily="34" charset="0"/>
                <a:ea typeface="Tahoma" pitchFamily="34" charset="0"/>
                <a:cs typeface="Tahoma" pitchFamily="34" charset="0"/>
              </a:rPr>
              <a:t>General Activities – January 2019</a:t>
            </a:r>
          </a:p>
          <a:p>
            <a:pPr>
              <a:buFont typeface="+mj-lt"/>
              <a:buAutoNum type="arabicPeriod"/>
            </a:pPr>
            <a:endParaRPr lang="en-US" dirty="0" smtClean="0">
              <a:latin typeface="Tahoma" pitchFamily="34" charset="0"/>
              <a:ea typeface="Tahoma" pitchFamily="34" charset="0"/>
              <a:cs typeface="Tahoma" pitchFamily="34" charset="0"/>
            </a:endParaRPr>
          </a:p>
          <a:p>
            <a:pPr>
              <a:buNone/>
            </a:pPr>
            <a:r>
              <a:rPr lang="en-US" b="1" dirty="0" smtClean="0">
                <a:latin typeface="Tahoma" pitchFamily="34" charset="0"/>
                <a:ea typeface="Tahoma" pitchFamily="34" charset="0"/>
                <a:cs typeface="Tahoma" pitchFamily="34" charset="0"/>
              </a:rPr>
              <a:t>Feedback ??</a:t>
            </a:r>
          </a:p>
          <a:p>
            <a:pPr>
              <a:buNone/>
            </a:pPr>
            <a:endParaRPr lang="en-US" dirty="0" smtClean="0">
              <a:latin typeface="Tahoma" pitchFamily="34" charset="0"/>
              <a:ea typeface="Tahoma" pitchFamily="34" charset="0"/>
              <a:cs typeface="Tahoma" pitchFamily="34" charset="0"/>
            </a:endParaRPr>
          </a:p>
        </p:txBody>
      </p:sp>
      <p:pic>
        <p:nvPicPr>
          <p:cNvPr id="41" name="Picture 1"/>
          <p:cNvPicPr>
            <a:picLocks noChangeAspect="1" noChangeArrowheads="1"/>
          </p:cNvPicPr>
          <p:nvPr/>
        </p:nvPicPr>
        <p:blipFill>
          <a:blip r:embed="rId2"/>
          <a:stretch>
            <a:fillRect/>
          </a:stretch>
        </p:blipFill>
        <p:spPr bwMode="auto">
          <a:xfrm>
            <a:off x="8584747" y="1674673"/>
            <a:ext cx="3100026" cy="4537806"/>
          </a:xfrm>
          <a:prstGeom prst="rect">
            <a:avLst/>
          </a:prstGeom>
          <a:noFill/>
          <a:ln w="9525">
            <a:noFill/>
            <a:miter lim="800000"/>
            <a:headEnd/>
            <a:tailEnd/>
          </a:ln>
        </p:spPr>
      </p:pic>
    </p:spTree>
    <p:extLst>
      <p:ext uri="{BB962C8B-B14F-4D97-AF65-F5344CB8AC3E}">
        <p14:creationId xmlns:p14="http://schemas.microsoft.com/office/powerpoint/2010/main" xmlns="" val="17348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 name="Group 25">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xmlns="" id="{EE262FCE-38E5-4D69-84C6-3BC880C08040}"/>
              </a:ext>
            </a:extLst>
          </p:cNvPr>
          <p:cNvSpPr>
            <a:spLocks noGrp="1"/>
          </p:cNvSpPr>
          <p:nvPr>
            <p:ph type="title"/>
          </p:nvPr>
        </p:nvSpPr>
        <p:spPr>
          <a:xfrm>
            <a:off x="2592926" y="188690"/>
            <a:ext cx="8015980" cy="1280890"/>
          </a:xfrm>
        </p:spPr>
        <p:txBody>
          <a:bodyPr vert="horz" lIns="91440" tIns="45720" rIns="91440" bIns="45720" rtlCol="0" anchor="t">
            <a:normAutofit/>
          </a:bodyPr>
          <a:lstStyle/>
          <a:p>
            <a:r>
              <a:rPr lang="en-US" dirty="0" smtClean="0">
                <a:latin typeface="Tahoma" pitchFamily="34" charset="0"/>
                <a:ea typeface="Tahoma" pitchFamily="34" charset="0"/>
                <a:cs typeface="Tahoma" pitchFamily="34" charset="0"/>
              </a:rPr>
              <a:t>Amended  Management Committee   Administrative  Policies</a:t>
            </a:r>
            <a:endParaRPr lang="en-US" dirty="0">
              <a:latin typeface="Tahoma" pitchFamily="34" charset="0"/>
              <a:ea typeface="Tahoma" pitchFamily="34" charset="0"/>
              <a:cs typeface="Tahoma" pitchFamily="34" charset="0"/>
            </a:endParaRPr>
          </a:p>
        </p:txBody>
      </p:sp>
      <p:sp>
        <p:nvSpPr>
          <p:cNvPr id="5" name="Slide Number Placeholder 4">
            <a:extLst>
              <a:ext uri="{FF2B5EF4-FFF2-40B4-BE49-F238E27FC236}">
                <a16:creationId xmlns:a16="http://schemas.microsoft.com/office/drawing/2014/main" xmlns="" id="{E7AFADB9-4A27-4322-BC2B-F8B0D6B4DD8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latin typeface="Tahoma" pitchFamily="34" charset="0"/>
                <a:ea typeface="Tahoma" pitchFamily="34" charset="0"/>
                <a:cs typeface="Tahoma" pitchFamily="34" charset="0"/>
              </a:rPr>
              <a:pPr defTabSz="914400">
                <a:lnSpc>
                  <a:spcPct val="90000"/>
                </a:lnSpc>
                <a:spcAft>
                  <a:spcPts val="600"/>
                </a:spcAft>
              </a:pPr>
              <a:t>4</a:t>
            </a:fld>
            <a:endParaRPr lang="en-US" sz="1900">
              <a:latin typeface="Tahoma" pitchFamily="34" charset="0"/>
              <a:ea typeface="Tahoma" pitchFamily="34" charset="0"/>
              <a:cs typeface="Tahoma" pitchFamily="34" charset="0"/>
            </a:endParaRPr>
          </a:p>
        </p:txBody>
      </p:sp>
      <p:sp>
        <p:nvSpPr>
          <p:cNvPr id="3" name="Content Placeholder 2">
            <a:extLst>
              <a:ext uri="{FF2B5EF4-FFF2-40B4-BE49-F238E27FC236}">
                <a16:creationId xmlns:a16="http://schemas.microsoft.com/office/drawing/2014/main" xmlns="" id="{BC7C6352-EDD4-4A1E-B7C8-391AF40005CB}"/>
              </a:ext>
            </a:extLst>
          </p:cNvPr>
          <p:cNvSpPr>
            <a:spLocks noGrp="1"/>
          </p:cNvSpPr>
          <p:nvPr>
            <p:ph sz="half" idx="1"/>
          </p:nvPr>
        </p:nvSpPr>
        <p:spPr>
          <a:xfrm>
            <a:off x="1907053" y="1567544"/>
            <a:ext cx="7701408" cy="4992913"/>
          </a:xfrm>
        </p:spPr>
        <p:txBody>
          <a:bodyPr vert="horz" lIns="91440" tIns="45720" rIns="91440" bIns="45720" rtlCol="0">
            <a:normAutofit lnSpcReduction="10000"/>
          </a:bodyPr>
          <a:lstStyle/>
          <a:p>
            <a:pPr>
              <a:buNone/>
            </a:pPr>
            <a:r>
              <a:rPr lang="en-US" b="1" dirty="0" smtClean="0">
                <a:latin typeface="Tahoma" pitchFamily="34" charset="0"/>
                <a:ea typeface="Tahoma" pitchFamily="34" charset="0"/>
                <a:cs typeface="Tahoma" pitchFamily="34" charset="0"/>
              </a:rPr>
              <a:t>Main Reasons for Changes</a:t>
            </a:r>
          </a:p>
          <a:p>
            <a:pPr>
              <a:buFont typeface="+mj-lt"/>
              <a:buAutoNum type="alphaUcPeriod"/>
            </a:pPr>
            <a:r>
              <a:rPr lang="en-US" dirty="0" smtClean="0">
                <a:latin typeface="Tahoma" pitchFamily="34" charset="0"/>
                <a:ea typeface="Tahoma" pitchFamily="34" charset="0"/>
                <a:cs typeface="Tahoma" pitchFamily="34" charset="0"/>
              </a:rPr>
              <a:t>Confusing order of policy sections</a:t>
            </a:r>
          </a:p>
          <a:p>
            <a:pPr>
              <a:buFont typeface="+mj-lt"/>
              <a:buAutoNum type="alphaUcPeriod"/>
            </a:pPr>
            <a:r>
              <a:rPr lang="en-US" dirty="0" smtClean="0">
                <a:latin typeface="Tahoma" pitchFamily="34" charset="0"/>
                <a:ea typeface="Tahoma" pitchFamily="34" charset="0"/>
                <a:cs typeface="Tahoma" pitchFamily="34" charset="0"/>
              </a:rPr>
              <a:t>Some out of date references</a:t>
            </a:r>
          </a:p>
          <a:p>
            <a:pPr>
              <a:buFont typeface="+mj-lt"/>
              <a:buAutoNum type="alphaUcPeriod"/>
            </a:pPr>
            <a:r>
              <a:rPr lang="en-US" dirty="0" smtClean="0">
                <a:latin typeface="Tahoma" pitchFamily="34" charset="0"/>
                <a:ea typeface="Tahoma" pitchFamily="34" charset="0"/>
                <a:cs typeface="Tahoma" pitchFamily="34" charset="0"/>
              </a:rPr>
              <a:t>Other general cleanup of language</a:t>
            </a:r>
          </a:p>
          <a:p>
            <a:pPr>
              <a:buNone/>
            </a:pPr>
            <a:r>
              <a:rPr lang="en-US" b="1" dirty="0" smtClean="0">
                <a:latin typeface="Tahoma" pitchFamily="34" charset="0"/>
                <a:ea typeface="Tahoma" pitchFamily="34" charset="0"/>
                <a:cs typeface="Tahoma" pitchFamily="34" charset="0"/>
              </a:rPr>
              <a:t>Changes of Note</a:t>
            </a:r>
          </a:p>
          <a:p>
            <a:pPr>
              <a:buFont typeface="+mj-lt"/>
              <a:buAutoNum type="arabicPeriod"/>
            </a:pPr>
            <a:r>
              <a:rPr lang="en-US" dirty="0" smtClean="0">
                <a:latin typeface="Tahoma" pitchFamily="34" charset="0"/>
                <a:ea typeface="Tahoma" pitchFamily="34" charset="0"/>
                <a:cs typeface="Tahoma" pitchFamily="34" charset="0"/>
              </a:rPr>
              <a:t>Added a goal (4.b.vii) to monitor State code and propose changes</a:t>
            </a:r>
          </a:p>
          <a:p>
            <a:pPr>
              <a:buFont typeface="+mj-lt"/>
              <a:buAutoNum type="arabicPeriod"/>
            </a:pPr>
            <a:r>
              <a:rPr lang="en-US" dirty="0" smtClean="0">
                <a:latin typeface="Tahoma" pitchFamily="34" charset="0"/>
                <a:ea typeface="Tahoma" pitchFamily="34" charset="0"/>
                <a:cs typeface="Tahoma" pitchFamily="34" charset="0"/>
              </a:rPr>
              <a:t>Allowed exception for required MBP permit review module usage</a:t>
            </a:r>
          </a:p>
          <a:p>
            <a:pPr>
              <a:buFont typeface="+mj-lt"/>
              <a:buAutoNum type="arabicPeriod"/>
            </a:pPr>
            <a:r>
              <a:rPr lang="en-US" dirty="0" smtClean="0">
                <a:latin typeface="Tahoma" pitchFamily="34" charset="0"/>
                <a:ea typeface="Tahoma" pitchFamily="34" charset="0"/>
                <a:cs typeface="Tahoma" pitchFamily="34" charset="0"/>
              </a:rPr>
              <a:t>Added Subscriber appointments per recent ILA </a:t>
            </a:r>
            <a:r>
              <a:rPr lang="en-US" dirty="0" err="1" smtClean="0">
                <a:latin typeface="Tahoma" pitchFamily="34" charset="0"/>
                <a:ea typeface="Tahoma" pitchFamily="34" charset="0"/>
                <a:cs typeface="Tahoma" pitchFamily="34" charset="0"/>
              </a:rPr>
              <a:t>ByLaw</a:t>
            </a:r>
            <a:r>
              <a:rPr lang="en-US" dirty="0" smtClean="0">
                <a:latin typeface="Tahoma" pitchFamily="34" charset="0"/>
                <a:ea typeface="Tahoma" pitchFamily="34" charset="0"/>
                <a:cs typeface="Tahoma" pitchFamily="34" charset="0"/>
              </a:rPr>
              <a:t> changes</a:t>
            </a:r>
          </a:p>
          <a:p>
            <a:pPr>
              <a:buFont typeface="+mj-lt"/>
              <a:buAutoNum type="arabicPeriod"/>
            </a:pPr>
            <a:r>
              <a:rPr lang="en-US" dirty="0" smtClean="0">
                <a:latin typeface="Tahoma" pitchFamily="34" charset="0"/>
                <a:ea typeface="Tahoma" pitchFamily="34" charset="0"/>
                <a:cs typeface="Tahoma" pitchFamily="34" charset="0"/>
              </a:rPr>
              <a:t>Added presentation to and approval by Executive Board of Management Committee annual work plan</a:t>
            </a:r>
          </a:p>
          <a:p>
            <a:pPr>
              <a:buFont typeface="+mj-lt"/>
              <a:buAutoNum type="arabicPeriod"/>
            </a:pPr>
            <a:r>
              <a:rPr lang="en-US" dirty="0" smtClean="0">
                <a:latin typeface="Tahoma" pitchFamily="34" charset="0"/>
                <a:ea typeface="Tahoma" pitchFamily="34" charset="0"/>
                <a:cs typeface="Tahoma" pitchFamily="34" charset="0"/>
              </a:rPr>
              <a:t>Removed both active Management Committee member reduced fee and non-active Management Committee member increased fee</a:t>
            </a:r>
          </a:p>
          <a:p>
            <a:pPr>
              <a:buFont typeface="+mj-lt"/>
              <a:buAutoNum type="arabicPeriod"/>
            </a:pPr>
            <a:r>
              <a:rPr lang="en-US" dirty="0" smtClean="0">
                <a:latin typeface="Tahoma" pitchFamily="34" charset="0"/>
                <a:ea typeface="Tahoma" pitchFamily="34" charset="0"/>
                <a:cs typeface="Tahoma" pitchFamily="34" charset="0"/>
              </a:rPr>
              <a:t>Removed required monitoring of business &amp; professional licenses</a:t>
            </a:r>
          </a:p>
          <a:p>
            <a:pPr>
              <a:buFont typeface="+mj-lt"/>
              <a:buAutoNum type="arabicPeriod"/>
            </a:pPr>
            <a:r>
              <a:rPr lang="en-US" dirty="0" smtClean="0">
                <a:latin typeface="Tahoma" pitchFamily="34" charset="0"/>
                <a:ea typeface="Tahoma" pitchFamily="34" charset="0"/>
                <a:cs typeface="Tahoma" pitchFamily="34" charset="0"/>
              </a:rPr>
              <a:t>Removed online submittal requirements that are now available on MBP</a:t>
            </a:r>
          </a:p>
        </p:txBody>
      </p:sp>
      <p:pic>
        <p:nvPicPr>
          <p:cNvPr id="7" name="Content Placeholder 6">
            <a:extLst>
              <a:ext uri="{FF2B5EF4-FFF2-40B4-BE49-F238E27FC236}">
                <a16:creationId xmlns:a16="http://schemas.microsoft.com/office/drawing/2014/main" xmlns="" id="{97A4ED3A-BC68-40B1-A99A-1DDB093D8C6F}"/>
              </a:ext>
            </a:extLst>
          </p:cNvPr>
          <p:cNvPicPr>
            <a:picLocks noGrp="1" noChangeAspect="1"/>
          </p:cNvPicPr>
          <p:nvPr>
            <p:ph sz="half" idx="2"/>
          </p:nvPr>
        </p:nvPicPr>
        <p:blipFill>
          <a:blip r:embed="rId2"/>
          <a:srcRect l="37739" t="20269" r="32514"/>
          <a:stretch>
            <a:fillRect/>
          </a:stretch>
        </p:blipFill>
        <p:spPr>
          <a:xfrm>
            <a:off x="9477822" y="1963336"/>
            <a:ext cx="2249714" cy="3807711"/>
          </a:xfrm>
          <a:prstGeom prst="rect">
            <a:avLst/>
          </a:prstGeom>
        </p:spPr>
      </p:pic>
    </p:spTree>
    <p:extLst>
      <p:ext uri="{BB962C8B-B14F-4D97-AF65-F5344CB8AC3E}">
        <p14:creationId xmlns:p14="http://schemas.microsoft.com/office/powerpoint/2010/main" xmlns="" val="173486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 name="Group 25">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xmlns="" id="{EE262FCE-38E5-4D69-84C6-3BC880C08040}"/>
              </a:ext>
            </a:extLst>
          </p:cNvPr>
          <p:cNvSpPr>
            <a:spLocks noGrp="1"/>
          </p:cNvSpPr>
          <p:nvPr>
            <p:ph type="title"/>
          </p:nvPr>
        </p:nvSpPr>
        <p:spPr>
          <a:xfrm>
            <a:off x="2592926" y="188690"/>
            <a:ext cx="8015980" cy="1280890"/>
          </a:xfrm>
        </p:spPr>
        <p:txBody>
          <a:bodyPr vert="horz" lIns="91440" tIns="45720" rIns="91440" bIns="45720" rtlCol="0" anchor="t">
            <a:normAutofit/>
          </a:bodyPr>
          <a:lstStyle/>
          <a:p>
            <a:r>
              <a:rPr lang="en-US" dirty="0" smtClean="0">
                <a:latin typeface="Tahoma" pitchFamily="34" charset="0"/>
                <a:ea typeface="Tahoma" pitchFamily="34" charset="0"/>
                <a:cs typeface="Tahoma" pitchFamily="34" charset="0"/>
              </a:rPr>
              <a:t>MBP Subscriber Agreement with the</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Town of </a:t>
            </a:r>
            <a:r>
              <a:rPr lang="en-US" dirty="0" err="1" smtClean="0">
                <a:latin typeface="Tahoma" pitchFamily="34" charset="0"/>
                <a:ea typeface="Tahoma" pitchFamily="34" charset="0"/>
                <a:cs typeface="Tahoma" pitchFamily="34" charset="0"/>
              </a:rPr>
              <a:t>Woodway</a:t>
            </a:r>
            <a:endParaRPr lang="en-US" dirty="0">
              <a:latin typeface="Tahoma" pitchFamily="34" charset="0"/>
              <a:ea typeface="Tahoma" pitchFamily="34" charset="0"/>
              <a:cs typeface="Tahoma" pitchFamily="34" charset="0"/>
            </a:endParaRPr>
          </a:p>
        </p:txBody>
      </p:sp>
      <p:sp>
        <p:nvSpPr>
          <p:cNvPr id="5" name="Slide Number Placeholder 4">
            <a:extLst>
              <a:ext uri="{FF2B5EF4-FFF2-40B4-BE49-F238E27FC236}">
                <a16:creationId xmlns:a16="http://schemas.microsoft.com/office/drawing/2014/main" xmlns="" id="{E7AFADB9-4A27-4322-BC2B-F8B0D6B4DD8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latin typeface="Tahoma" pitchFamily="34" charset="0"/>
                <a:ea typeface="Tahoma" pitchFamily="34" charset="0"/>
                <a:cs typeface="Tahoma" pitchFamily="34" charset="0"/>
              </a:rPr>
              <a:pPr defTabSz="914400">
                <a:lnSpc>
                  <a:spcPct val="90000"/>
                </a:lnSpc>
                <a:spcAft>
                  <a:spcPts val="600"/>
                </a:spcAft>
              </a:pPr>
              <a:t>5</a:t>
            </a:fld>
            <a:endParaRPr lang="en-US" sz="1900">
              <a:latin typeface="Tahoma" pitchFamily="34" charset="0"/>
              <a:ea typeface="Tahoma" pitchFamily="34" charset="0"/>
              <a:cs typeface="Tahoma" pitchFamily="34" charset="0"/>
            </a:endParaRPr>
          </a:p>
        </p:txBody>
      </p:sp>
      <p:sp>
        <p:nvSpPr>
          <p:cNvPr id="3" name="Content Placeholder 2">
            <a:extLst>
              <a:ext uri="{FF2B5EF4-FFF2-40B4-BE49-F238E27FC236}">
                <a16:creationId xmlns:a16="http://schemas.microsoft.com/office/drawing/2014/main" xmlns="" id="{BC7C6352-EDD4-4A1E-B7C8-391AF40005CB}"/>
              </a:ext>
            </a:extLst>
          </p:cNvPr>
          <p:cNvSpPr>
            <a:spLocks noGrp="1"/>
          </p:cNvSpPr>
          <p:nvPr>
            <p:ph sz="half" idx="1"/>
          </p:nvPr>
        </p:nvSpPr>
        <p:spPr>
          <a:xfrm>
            <a:off x="1674825" y="1596570"/>
            <a:ext cx="6830546" cy="4891314"/>
          </a:xfrm>
        </p:spPr>
        <p:txBody>
          <a:bodyPr vert="horz" lIns="91440" tIns="45720" rIns="91440" bIns="45720" rtlCol="0">
            <a:normAutofit/>
          </a:bodyPr>
          <a:lstStyle/>
          <a:p>
            <a:pPr>
              <a:buNone/>
            </a:pPr>
            <a:r>
              <a:rPr lang="en-US" b="1" dirty="0" smtClean="0">
                <a:latin typeface="Tahoma" pitchFamily="34" charset="0"/>
                <a:ea typeface="Tahoma" pitchFamily="34" charset="0"/>
                <a:cs typeface="Tahoma" pitchFamily="34" charset="0"/>
              </a:rPr>
              <a:t>Jurisdiction Statistics</a:t>
            </a:r>
          </a:p>
          <a:p>
            <a:pPr>
              <a:buFont typeface="+mj-lt"/>
              <a:buAutoNum type="alphaUcPeriod"/>
            </a:pPr>
            <a:r>
              <a:rPr lang="en-US" dirty="0" smtClean="0">
                <a:latin typeface="Tahoma" pitchFamily="34" charset="0"/>
                <a:ea typeface="Tahoma" pitchFamily="34" charset="0"/>
                <a:cs typeface="Tahoma" pitchFamily="34" charset="0"/>
              </a:rPr>
              <a:t>Within Snohomish County</a:t>
            </a:r>
          </a:p>
          <a:p>
            <a:pPr>
              <a:buFont typeface="+mj-lt"/>
              <a:buAutoNum type="alphaUcPeriod"/>
            </a:pPr>
            <a:r>
              <a:rPr lang="en-US" dirty="0" smtClean="0">
                <a:latin typeface="Tahoma" pitchFamily="34" charset="0"/>
                <a:ea typeface="Tahoma" pitchFamily="34" charset="0"/>
                <a:cs typeface="Tahoma" pitchFamily="34" charset="0"/>
              </a:rPr>
              <a:t>Incorporated in 1958 to protect heavy forest area</a:t>
            </a:r>
          </a:p>
          <a:p>
            <a:pPr>
              <a:buFont typeface="+mj-lt"/>
              <a:buAutoNum type="alphaUcPeriod"/>
            </a:pPr>
            <a:r>
              <a:rPr lang="en-US" dirty="0" smtClean="0">
                <a:latin typeface="Tahoma" pitchFamily="34" charset="0"/>
                <a:ea typeface="Tahoma" pitchFamily="34" charset="0"/>
                <a:cs typeface="Tahoma" pitchFamily="34" charset="0"/>
              </a:rPr>
              <a:t>2010 US Census reported 1,307 residents</a:t>
            </a:r>
          </a:p>
          <a:p>
            <a:pPr>
              <a:buFont typeface="+mj-lt"/>
              <a:buAutoNum type="alphaUcPeriod"/>
            </a:pPr>
            <a:r>
              <a:rPr lang="en-US" dirty="0" smtClean="0">
                <a:latin typeface="Tahoma" pitchFamily="34" charset="0"/>
                <a:ea typeface="Tahoma" pitchFamily="34" charset="0"/>
                <a:cs typeface="Tahoma" pitchFamily="34" charset="0"/>
              </a:rPr>
              <a:t>Average annual permit revenue is approximately $73,000</a:t>
            </a:r>
          </a:p>
          <a:p>
            <a:pPr>
              <a:buFont typeface="+mj-lt"/>
              <a:buAutoNum type="alphaUcPeriod"/>
            </a:pPr>
            <a:r>
              <a:rPr lang="en-US" dirty="0" smtClean="0">
                <a:latin typeface="Tahoma" pitchFamily="34" charset="0"/>
                <a:ea typeface="Tahoma" pitchFamily="34" charset="0"/>
                <a:cs typeface="Tahoma" pitchFamily="34" charset="0"/>
                <a:hlinkClick r:id="rId2"/>
              </a:rPr>
              <a:t>http://www.townofwoodway.com/</a:t>
            </a:r>
            <a:endParaRPr lang="en-US" dirty="0" smtClean="0">
              <a:latin typeface="Tahoma" pitchFamily="34" charset="0"/>
              <a:ea typeface="Tahoma" pitchFamily="34" charset="0"/>
              <a:cs typeface="Tahoma" pitchFamily="34" charset="0"/>
            </a:endParaRPr>
          </a:p>
          <a:p>
            <a:pPr>
              <a:buNone/>
            </a:pPr>
            <a:r>
              <a:rPr lang="en-US" b="1" dirty="0" smtClean="0">
                <a:latin typeface="Tahoma" pitchFamily="34" charset="0"/>
                <a:ea typeface="Tahoma" pitchFamily="34" charset="0"/>
                <a:cs typeface="Tahoma" pitchFamily="34" charset="0"/>
              </a:rPr>
              <a:t>Items of Note</a:t>
            </a:r>
          </a:p>
          <a:p>
            <a:pPr>
              <a:buFont typeface="+mj-lt"/>
              <a:buAutoNum type="arabicPeriod"/>
            </a:pPr>
            <a:r>
              <a:rPr lang="en-US" dirty="0" smtClean="0">
                <a:latin typeface="Tahoma" pitchFamily="34" charset="0"/>
                <a:ea typeface="Tahoma" pitchFamily="34" charset="0"/>
                <a:cs typeface="Tahoma" pitchFamily="34" charset="0"/>
              </a:rPr>
              <a:t>Updated language to incorporate </a:t>
            </a:r>
            <a:r>
              <a:rPr lang="en-US" dirty="0" err="1" smtClean="0">
                <a:latin typeface="Tahoma" pitchFamily="34" charset="0"/>
                <a:ea typeface="Tahoma" pitchFamily="34" charset="0"/>
                <a:cs typeface="Tahoma" pitchFamily="34" charset="0"/>
              </a:rPr>
              <a:t>ByLaw</a:t>
            </a:r>
            <a:r>
              <a:rPr lang="en-US" dirty="0" smtClean="0">
                <a:latin typeface="Tahoma" pitchFamily="34" charset="0"/>
                <a:ea typeface="Tahoma" pitchFamily="34" charset="0"/>
                <a:cs typeface="Tahoma" pitchFamily="34" charset="0"/>
              </a:rPr>
              <a:t> changes</a:t>
            </a:r>
          </a:p>
          <a:p>
            <a:pPr>
              <a:buFont typeface="+mj-lt"/>
              <a:buAutoNum type="arabicPeriod"/>
            </a:pPr>
            <a:r>
              <a:rPr lang="en-US" dirty="0" smtClean="0">
                <a:latin typeface="Tahoma" pitchFamily="34" charset="0"/>
                <a:ea typeface="Tahoma" pitchFamily="34" charset="0"/>
                <a:cs typeface="Tahoma" pitchFamily="34" charset="0"/>
              </a:rPr>
              <a:t>Updated language to incorporate Financial Policy changes</a:t>
            </a:r>
          </a:p>
          <a:p>
            <a:pPr>
              <a:buFont typeface="+mj-lt"/>
              <a:buAutoNum type="arabicPeriod"/>
            </a:pPr>
            <a:r>
              <a:rPr lang="en-US" dirty="0" smtClean="0">
                <a:latin typeface="Tahoma" pitchFamily="34" charset="0"/>
                <a:ea typeface="Tahoma" pitchFamily="34" charset="0"/>
                <a:cs typeface="Tahoma" pitchFamily="34" charset="0"/>
              </a:rPr>
              <a:t>Removed legacy Technology Use attachment</a:t>
            </a:r>
          </a:p>
          <a:p>
            <a:pPr>
              <a:buFont typeface="+mj-lt"/>
              <a:buAutoNum type="arabicPeriod"/>
            </a:pPr>
            <a:r>
              <a:rPr lang="en-US" dirty="0" smtClean="0">
                <a:latin typeface="Tahoma" pitchFamily="34" charset="0"/>
                <a:ea typeface="Tahoma" pitchFamily="34" charset="0"/>
                <a:cs typeface="Tahoma" pitchFamily="34" charset="0"/>
              </a:rPr>
              <a:t>Applied current minimum </a:t>
            </a:r>
            <a:r>
              <a:rPr lang="en-US" dirty="0" err="1" smtClean="0">
                <a:latin typeface="Tahoma" pitchFamily="34" charset="0"/>
                <a:ea typeface="Tahoma" pitchFamily="34" charset="0"/>
                <a:cs typeface="Tahoma" pitchFamily="34" charset="0"/>
              </a:rPr>
              <a:t>onboarding</a:t>
            </a:r>
            <a:r>
              <a:rPr lang="en-US" dirty="0" smtClean="0">
                <a:latin typeface="Tahoma" pitchFamily="34" charset="0"/>
                <a:ea typeface="Tahoma" pitchFamily="34" charset="0"/>
                <a:cs typeface="Tahoma" pitchFamily="34" charset="0"/>
              </a:rPr>
              <a:t> fee</a:t>
            </a:r>
          </a:p>
          <a:p>
            <a:pPr>
              <a:buFont typeface="+mj-lt"/>
              <a:buAutoNum type="arabicPeriod"/>
            </a:pPr>
            <a:r>
              <a:rPr lang="en-US" dirty="0" smtClean="0">
                <a:latin typeface="Tahoma" pitchFamily="34" charset="0"/>
                <a:ea typeface="Tahoma" pitchFamily="34" charset="0"/>
                <a:cs typeface="Tahoma" pitchFamily="34" charset="0"/>
              </a:rPr>
              <a:t>MBP Annual fee is the smallest of all current subscribers</a:t>
            </a:r>
          </a:p>
        </p:txBody>
      </p:sp>
      <p:pic>
        <p:nvPicPr>
          <p:cNvPr id="31748" name="Picture 4"/>
          <p:cNvPicPr>
            <a:picLocks noChangeAspect="1" noChangeArrowheads="1"/>
          </p:cNvPicPr>
          <p:nvPr/>
        </p:nvPicPr>
        <p:blipFill>
          <a:blip r:embed="rId3"/>
          <a:stretch>
            <a:fillRect/>
          </a:stretch>
        </p:blipFill>
        <p:spPr bwMode="auto">
          <a:xfrm>
            <a:off x="8133955" y="1889443"/>
            <a:ext cx="3723910" cy="3887240"/>
          </a:xfrm>
          <a:prstGeom prst="rect">
            <a:avLst/>
          </a:prstGeom>
          <a:noFill/>
          <a:ln w="9525">
            <a:noFill/>
            <a:miter lim="800000"/>
            <a:headEnd/>
            <a:tailEnd/>
          </a:ln>
        </p:spPr>
      </p:pic>
    </p:spTree>
    <p:extLst>
      <p:ext uri="{BB962C8B-B14F-4D97-AF65-F5344CB8AC3E}">
        <p14:creationId xmlns:p14="http://schemas.microsoft.com/office/powerpoint/2010/main" xmlns="" val="173486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Executive Board Leadership Discussion</a:t>
            </a:r>
            <a:br>
              <a:rPr lang="en-US" dirty="0" smtClean="0">
                <a:latin typeface="Tahoma" pitchFamily="34" charset="0"/>
                <a:ea typeface="Tahoma" pitchFamily="34" charset="0"/>
                <a:cs typeface="Tahoma" pitchFamily="34" charset="0"/>
              </a:rPr>
            </a:b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2139267" y="1465943"/>
            <a:ext cx="6714445" cy="5181600"/>
          </a:xfrm>
        </p:spPr>
        <p:txBody>
          <a:bodyPr>
            <a:normAutofit/>
          </a:bodyPr>
          <a:lstStyle/>
          <a:p>
            <a:pPr>
              <a:buNone/>
            </a:pPr>
            <a:r>
              <a:rPr lang="en-US" b="1" dirty="0" smtClean="0">
                <a:latin typeface="Tahoma" pitchFamily="34" charset="0"/>
                <a:ea typeface="Tahoma" pitchFamily="34" charset="0"/>
                <a:cs typeface="Tahoma" pitchFamily="34" charset="0"/>
              </a:rPr>
              <a:t>Current Officers</a:t>
            </a:r>
          </a:p>
          <a:p>
            <a:r>
              <a:rPr lang="en-US" dirty="0" smtClean="0">
                <a:latin typeface="Tahoma" pitchFamily="34" charset="0"/>
                <a:ea typeface="Tahoma" pitchFamily="34" charset="0"/>
                <a:cs typeface="Tahoma" pitchFamily="34" charset="0"/>
              </a:rPr>
              <a:t>Chair		 	Aaron </a:t>
            </a:r>
            <a:r>
              <a:rPr lang="en-US" dirty="0" err="1" smtClean="0">
                <a:latin typeface="Tahoma" pitchFamily="34" charset="0"/>
                <a:ea typeface="Tahoma" pitchFamily="34" charset="0"/>
                <a:cs typeface="Tahoma" pitchFamily="34" charset="0"/>
              </a:rPr>
              <a:t>Antin</a:t>
            </a:r>
            <a:r>
              <a:rPr lang="en-US" dirty="0" smtClean="0">
                <a:latin typeface="Tahoma" pitchFamily="34" charset="0"/>
                <a:ea typeface="Tahoma" pitchFamily="34" charset="0"/>
                <a:cs typeface="Tahoma" pitchFamily="34" charset="0"/>
              </a:rPr>
              <a:t>, City of Sammamish</a:t>
            </a:r>
          </a:p>
          <a:p>
            <a:r>
              <a:rPr lang="en-US" dirty="0" smtClean="0">
                <a:latin typeface="Tahoma" pitchFamily="34" charset="0"/>
                <a:ea typeface="Tahoma" pitchFamily="34" charset="0"/>
                <a:cs typeface="Tahoma" pitchFamily="34" charset="0"/>
              </a:rPr>
              <a:t>Vice-Chair		P J Rodriguez, City of Snoqualmie</a:t>
            </a:r>
          </a:p>
          <a:p>
            <a:r>
              <a:rPr lang="en-US" dirty="0" smtClean="0">
                <a:latin typeface="Tahoma" pitchFamily="34" charset="0"/>
                <a:ea typeface="Tahoma" pitchFamily="34" charset="0"/>
                <a:cs typeface="Tahoma" pitchFamily="34" charset="0"/>
              </a:rPr>
              <a:t>Treasurer		Tracey Dunlap, City of Kirkland</a:t>
            </a:r>
          </a:p>
          <a:p>
            <a:pPr>
              <a:buNone/>
            </a:pPr>
            <a:r>
              <a:rPr lang="en-US" b="1" dirty="0" smtClean="0">
                <a:latin typeface="Tahoma" pitchFamily="34" charset="0"/>
                <a:ea typeface="Tahoma" pitchFamily="34" charset="0"/>
                <a:cs typeface="Tahoma" pitchFamily="34" charset="0"/>
              </a:rPr>
              <a:t>Executive Board Officer Rotation</a:t>
            </a:r>
          </a:p>
          <a:p>
            <a:pPr marL="0" indent="4763">
              <a:buNone/>
            </a:pPr>
            <a:r>
              <a:rPr lang="en-US" dirty="0" smtClean="0">
                <a:latin typeface="Tahoma" pitchFamily="34" charset="0"/>
                <a:ea typeface="Tahoma" pitchFamily="34" charset="0"/>
                <a:cs typeface="Tahoma" pitchFamily="34" charset="0"/>
              </a:rPr>
              <a:t>As voted and approved at the Executive Board meeting February 24, 2017, with each term starting on May 1.</a:t>
            </a:r>
            <a:endParaRPr lang="en-US" b="1" dirty="0" smtClean="0">
              <a:latin typeface="Tahoma" pitchFamily="34" charset="0"/>
              <a:ea typeface="Tahoma" pitchFamily="34" charset="0"/>
              <a:cs typeface="Tahoma" pitchFamily="34" charset="0"/>
            </a:endParaRPr>
          </a:p>
          <a:p>
            <a:pPr>
              <a:buNone/>
            </a:pPr>
            <a:endParaRPr lang="en-US" dirty="0">
              <a:latin typeface="Tahoma" pitchFamily="34" charset="0"/>
              <a:ea typeface="Tahoma" pitchFamily="34" charset="0"/>
              <a:cs typeface="Tahoma" pitchFamily="34" charset="0"/>
            </a:endParaRPr>
          </a:p>
        </p:txBody>
      </p:sp>
      <p:pic>
        <p:nvPicPr>
          <p:cNvPr id="6" name="Content Placeholder 5" descr="Executive Board 2.png"/>
          <p:cNvPicPr>
            <a:picLocks noGrp="1" noChangeAspect="1"/>
          </p:cNvPicPr>
          <p:nvPr>
            <p:ph sz="half" idx="2"/>
          </p:nvPr>
        </p:nvPicPr>
        <p:blipFill>
          <a:blip r:embed="rId2"/>
          <a:srcRect r="62558"/>
          <a:stretch>
            <a:fillRect/>
          </a:stretch>
        </p:blipFill>
        <p:spPr>
          <a:xfrm>
            <a:off x="9092713" y="1886857"/>
            <a:ext cx="2707369" cy="3756238"/>
          </a:xfrm>
        </p:spPr>
      </p:pic>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6</a:t>
            </a:fld>
            <a:endParaRPr lang="en-US" dirty="0">
              <a:latin typeface="Tahoma" pitchFamily="34" charset="0"/>
              <a:ea typeface="Tahoma" pitchFamily="34" charset="0"/>
              <a:cs typeface="Tahoma" pitchFamily="34" charset="0"/>
            </a:endParaRPr>
          </a:p>
        </p:txBody>
      </p:sp>
      <p:graphicFrame>
        <p:nvGraphicFramePr>
          <p:cNvPr id="7" name="Table 6"/>
          <p:cNvGraphicFramePr>
            <a:graphicFrameLocks noGrp="1"/>
          </p:cNvGraphicFramePr>
          <p:nvPr/>
        </p:nvGraphicFramePr>
        <p:xfrm>
          <a:off x="2627090" y="4238024"/>
          <a:ext cx="5515432" cy="2087376"/>
        </p:xfrm>
        <a:graphic>
          <a:graphicData uri="http://schemas.openxmlformats.org/drawingml/2006/table">
            <a:tbl>
              <a:tblPr/>
              <a:tblGrid>
                <a:gridCol w="1468897"/>
                <a:gridCol w="1332364"/>
                <a:gridCol w="1364343"/>
                <a:gridCol w="1349828"/>
              </a:tblGrid>
              <a:tr h="178482">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smtClean="0">
                          <a:solidFill>
                            <a:srgbClr val="FFFFFF"/>
                          </a:solidFill>
                          <a:latin typeface="Tahoma" pitchFamily="34" charset="0"/>
                          <a:ea typeface="Tahoma" pitchFamily="34" charset="0"/>
                          <a:cs typeface="Tahoma" pitchFamily="34" charset="0"/>
                        </a:rPr>
                        <a:t>Principal</a:t>
                      </a:r>
                      <a:endParaRPr lang="en-US" sz="1600" dirty="0" smtClean="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600" b="1" dirty="0">
                          <a:solidFill>
                            <a:srgbClr val="FFFFFF"/>
                          </a:solidFill>
                          <a:latin typeface="Tahoma" pitchFamily="34" charset="0"/>
                          <a:ea typeface="Tahoma" pitchFamily="34" charset="0"/>
                          <a:cs typeface="Tahoma" pitchFamily="34" charset="0"/>
                        </a:rPr>
                        <a:t>Chair</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600" b="1" dirty="0">
                          <a:solidFill>
                            <a:srgbClr val="FFFFFF"/>
                          </a:solidFill>
                          <a:latin typeface="Tahoma" pitchFamily="34" charset="0"/>
                          <a:ea typeface="Tahoma" pitchFamily="34" charset="0"/>
                          <a:cs typeface="Tahoma" pitchFamily="34" charset="0"/>
                        </a:rPr>
                        <a:t>Vice Chair</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600" b="1" dirty="0">
                          <a:solidFill>
                            <a:srgbClr val="FFFFFF"/>
                          </a:solidFill>
                          <a:latin typeface="Tahoma" pitchFamily="34" charset="0"/>
                          <a:ea typeface="Tahoma" pitchFamily="34" charset="0"/>
                          <a:cs typeface="Tahoma" pitchFamily="34" charset="0"/>
                        </a:rPr>
                        <a:t>Treasurer</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r>
              <a:tr h="178482">
                <a:tc>
                  <a:txBody>
                    <a:bodyPr/>
                    <a:lstStyle/>
                    <a:p>
                      <a:pPr marL="0" marR="0">
                        <a:lnSpc>
                          <a:spcPct val="107000"/>
                        </a:lnSpc>
                        <a:spcBef>
                          <a:spcPts val="0"/>
                        </a:spcBef>
                        <a:spcAft>
                          <a:spcPts val="0"/>
                        </a:spcAft>
                      </a:pPr>
                      <a:r>
                        <a:rPr lang="en-US" sz="1600" dirty="0">
                          <a:latin typeface="Tahoma" pitchFamily="34" charset="0"/>
                          <a:ea typeface="Tahoma" pitchFamily="34" charset="0"/>
                          <a:cs typeface="Tahoma" pitchFamily="34" charset="0"/>
                        </a:rPr>
                        <a:t>Kirkland</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solidFill>
                            <a:schemeClr val="tx1"/>
                          </a:solidFill>
                          <a:latin typeface="Tahoma" pitchFamily="34" charset="0"/>
                          <a:ea typeface="Tahoma" pitchFamily="34" charset="0"/>
                          <a:cs typeface="Tahoma" pitchFamily="34" charset="0"/>
                        </a:rPr>
                        <a:t>2016 – 2018</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2020 – 2022</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2018 – 2020</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78482">
                <a:tc>
                  <a:txBody>
                    <a:bodyPr/>
                    <a:lstStyle/>
                    <a:p>
                      <a:pPr marL="0" marR="0">
                        <a:lnSpc>
                          <a:spcPct val="107000"/>
                        </a:lnSpc>
                        <a:spcBef>
                          <a:spcPts val="0"/>
                        </a:spcBef>
                        <a:spcAft>
                          <a:spcPts val="0"/>
                        </a:spcAft>
                      </a:pPr>
                      <a:r>
                        <a:rPr lang="en-US" sz="1600">
                          <a:latin typeface="Tahoma" pitchFamily="34" charset="0"/>
                          <a:ea typeface="Tahoma" pitchFamily="34" charset="0"/>
                          <a:cs typeface="Tahoma" pitchFamily="34" charset="0"/>
                        </a:rPr>
                        <a:t>Sammamish</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solidFill>
                            <a:schemeClr val="tx1"/>
                          </a:solidFill>
                          <a:latin typeface="Tahoma" pitchFamily="34" charset="0"/>
                          <a:ea typeface="Tahoma" pitchFamily="34" charset="0"/>
                          <a:cs typeface="Tahoma" pitchFamily="34" charset="0"/>
                        </a:rPr>
                        <a:t>2018 – 2020</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2022 – 2024</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2020 – 2022</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82">
                <a:tc>
                  <a:txBody>
                    <a:bodyPr/>
                    <a:lstStyle/>
                    <a:p>
                      <a:pPr marL="0" marR="0">
                        <a:lnSpc>
                          <a:spcPct val="107000"/>
                        </a:lnSpc>
                        <a:spcBef>
                          <a:spcPts val="0"/>
                        </a:spcBef>
                        <a:spcAft>
                          <a:spcPts val="0"/>
                        </a:spcAft>
                      </a:pPr>
                      <a:r>
                        <a:rPr lang="en-US" sz="1600">
                          <a:latin typeface="Tahoma" pitchFamily="34" charset="0"/>
                          <a:ea typeface="Tahoma" pitchFamily="34" charset="0"/>
                          <a:cs typeface="Tahoma" pitchFamily="34" charset="0"/>
                        </a:rPr>
                        <a:t>Snoqualmie</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2020 –2022</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2024 – 2026</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nSpc>
                          <a:spcPct val="107000"/>
                        </a:lnSpc>
                        <a:spcBef>
                          <a:spcPts val="0"/>
                        </a:spcBef>
                        <a:spcAft>
                          <a:spcPts val="0"/>
                        </a:spcAft>
                      </a:pPr>
                      <a:r>
                        <a:rPr lang="en-US" sz="1600" dirty="0" smtClean="0">
                          <a:solidFill>
                            <a:schemeClr val="tx1"/>
                          </a:solidFill>
                          <a:latin typeface="Tahoma" pitchFamily="34" charset="0"/>
                          <a:ea typeface="Tahoma" pitchFamily="34" charset="0"/>
                          <a:cs typeface="Tahoma" pitchFamily="34" charset="0"/>
                        </a:rPr>
                        <a:t>2017 </a:t>
                      </a:r>
                      <a:r>
                        <a:rPr lang="en-US" sz="1600" dirty="0">
                          <a:solidFill>
                            <a:schemeClr val="tx1"/>
                          </a:solidFill>
                          <a:latin typeface="Tahoma" pitchFamily="34" charset="0"/>
                          <a:ea typeface="Tahoma" pitchFamily="34" charset="0"/>
                          <a:cs typeface="Tahoma" pitchFamily="34" charset="0"/>
                        </a:rPr>
                        <a:t>- </a:t>
                      </a:r>
                      <a:r>
                        <a:rPr lang="en-US" sz="1600" dirty="0" smtClean="0">
                          <a:solidFill>
                            <a:schemeClr val="tx1"/>
                          </a:solidFill>
                          <a:latin typeface="Tahoma" pitchFamily="34" charset="0"/>
                          <a:ea typeface="Tahoma" pitchFamily="34" charset="0"/>
                          <a:cs typeface="Tahoma" pitchFamily="34" charset="0"/>
                        </a:rPr>
                        <a:t>2018</a:t>
                      </a:r>
                      <a:endParaRPr lang="en-US" sz="16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8482">
                <a:tc>
                  <a:txBody>
                    <a:bodyPr/>
                    <a:lstStyle/>
                    <a:p>
                      <a:pPr marL="0" marR="0">
                        <a:lnSpc>
                          <a:spcPct val="107000"/>
                        </a:lnSpc>
                        <a:spcBef>
                          <a:spcPts val="0"/>
                        </a:spcBef>
                        <a:spcAft>
                          <a:spcPts val="0"/>
                        </a:spcAft>
                      </a:pPr>
                      <a:r>
                        <a:rPr lang="en-US" sz="1600">
                          <a:latin typeface="Tahoma" pitchFamily="34" charset="0"/>
                          <a:ea typeface="Tahoma" pitchFamily="34" charset="0"/>
                          <a:cs typeface="Tahoma" pitchFamily="34" charset="0"/>
                        </a:rPr>
                        <a:t>Bellevue</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2022 – 2024</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2026 – 2028</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highlight>
                          <a:srgbClr val="C0C0C0"/>
                        </a:highlight>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78482">
                <a:tc>
                  <a:txBody>
                    <a:bodyPr/>
                    <a:lstStyle/>
                    <a:p>
                      <a:pPr marL="0" marR="0">
                        <a:lnSpc>
                          <a:spcPct val="107000"/>
                        </a:lnSpc>
                        <a:spcBef>
                          <a:spcPts val="0"/>
                        </a:spcBef>
                        <a:spcAft>
                          <a:spcPts val="0"/>
                        </a:spcAft>
                      </a:pPr>
                      <a:r>
                        <a:rPr lang="en-US" sz="1600">
                          <a:latin typeface="Tahoma" pitchFamily="34" charset="0"/>
                          <a:ea typeface="Tahoma" pitchFamily="34" charset="0"/>
                          <a:cs typeface="Tahoma" pitchFamily="34" charset="0"/>
                        </a:rPr>
                        <a:t>Kenmore</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2024 – 2026</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smtClean="0">
                          <a:solidFill>
                            <a:schemeClr val="tx1"/>
                          </a:solidFill>
                          <a:latin typeface="Tahoma" pitchFamily="34" charset="0"/>
                          <a:ea typeface="Tahoma" pitchFamily="34" charset="0"/>
                          <a:cs typeface="Tahoma" pitchFamily="34" charset="0"/>
                        </a:rPr>
                        <a:t>2017 -  2018</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2022 – 2024</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82">
                <a:tc>
                  <a:txBody>
                    <a:bodyPr/>
                    <a:lstStyle/>
                    <a:p>
                      <a:pPr marL="0" marR="0">
                        <a:lnSpc>
                          <a:spcPct val="107000"/>
                        </a:lnSpc>
                        <a:spcBef>
                          <a:spcPts val="0"/>
                        </a:spcBef>
                        <a:spcAft>
                          <a:spcPts val="0"/>
                        </a:spcAft>
                      </a:pPr>
                      <a:r>
                        <a:rPr lang="en-US" sz="1600" dirty="0">
                          <a:latin typeface="Tahoma" pitchFamily="34" charset="0"/>
                          <a:ea typeface="Tahoma" pitchFamily="34" charset="0"/>
                          <a:cs typeface="Tahoma" pitchFamily="34" charset="0"/>
                        </a:rPr>
                        <a:t>Issaquah</a:t>
                      </a: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2026 – 2028</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2018 – 2020</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07000"/>
                        </a:lnSpc>
                        <a:spcBef>
                          <a:spcPts val="0"/>
                        </a:spcBef>
                        <a:spcAft>
                          <a:spcPts val="0"/>
                        </a:spcAft>
                      </a:pPr>
                      <a:r>
                        <a:rPr lang="en-US" sz="1600" dirty="0" smtClean="0">
                          <a:latin typeface="Tahoma" pitchFamily="34" charset="0"/>
                          <a:ea typeface="Tahoma" pitchFamily="34" charset="0"/>
                          <a:cs typeface="Tahoma" pitchFamily="34" charset="0"/>
                        </a:rPr>
                        <a:t>2024 – 2026</a:t>
                      </a:r>
                      <a:endParaRPr lang="en-US" sz="1600"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82">
                <a:tc>
                  <a:txBody>
                    <a:bodyPr/>
                    <a:lstStyle/>
                    <a:p>
                      <a:pPr marL="0" marR="0" algn="r">
                        <a:lnSpc>
                          <a:spcPct val="107000"/>
                        </a:lnSpc>
                        <a:spcBef>
                          <a:spcPts val="0"/>
                        </a:spcBef>
                        <a:spcAft>
                          <a:spcPts val="0"/>
                        </a:spcAft>
                      </a:pPr>
                      <a:r>
                        <a:rPr lang="en-US" sz="1600" i="1" kern="1200" dirty="0" smtClean="0">
                          <a:solidFill>
                            <a:schemeClr val="tx1"/>
                          </a:solidFill>
                          <a:latin typeface="Tahoma" pitchFamily="34" charset="0"/>
                          <a:ea typeface="Tahoma" pitchFamily="34" charset="0"/>
                          <a:cs typeface="Tahoma" pitchFamily="34" charset="0"/>
                        </a:rPr>
                        <a:t>Legend</a:t>
                      </a:r>
                      <a:endParaRPr lang="en-US" sz="1600" i="1" kern="1200" dirty="0">
                        <a:solidFill>
                          <a:schemeClr val="tx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smtClean="0">
                          <a:solidFill>
                            <a:schemeClr val="bg1"/>
                          </a:solidFill>
                          <a:latin typeface="Tahoma" pitchFamily="34" charset="0"/>
                          <a:ea typeface="Tahoma" pitchFamily="34" charset="0"/>
                          <a:cs typeface="Tahoma" pitchFamily="34" charset="0"/>
                        </a:rPr>
                        <a:t>Not Allowed</a:t>
                      </a:r>
                      <a:endParaRPr lang="en-US" sz="1600" i="1" dirty="0">
                        <a:solidFill>
                          <a:schemeClr val="bg1"/>
                        </a:solidFill>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lgn="ctr">
                        <a:lnSpc>
                          <a:spcPct val="107000"/>
                        </a:lnSpc>
                        <a:spcBef>
                          <a:spcPts val="0"/>
                        </a:spcBef>
                        <a:spcAft>
                          <a:spcPts val="0"/>
                        </a:spcAft>
                      </a:pPr>
                      <a:r>
                        <a:rPr lang="en-US" sz="1600" i="1" dirty="0" smtClean="0">
                          <a:latin typeface="Tahoma" pitchFamily="34" charset="0"/>
                          <a:ea typeface="Tahoma" pitchFamily="34" charset="0"/>
                          <a:cs typeface="Tahoma" pitchFamily="34" charset="0"/>
                        </a:rPr>
                        <a:t>Current</a:t>
                      </a:r>
                      <a:endParaRPr lang="en-US" sz="1600" i="1"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1600" i="1" dirty="0" smtClean="0">
                          <a:latin typeface="Tahoma" pitchFamily="34" charset="0"/>
                          <a:ea typeface="Tahoma" pitchFamily="34" charset="0"/>
                          <a:cs typeface="Tahoma" pitchFamily="34" charset="0"/>
                        </a:rPr>
                        <a:t>Exception</a:t>
                      </a:r>
                      <a:endParaRPr lang="en-US" sz="1600" i="1" dirty="0">
                        <a:latin typeface="Tahoma" pitchFamily="34" charset="0"/>
                        <a:ea typeface="Tahoma" pitchFamily="34" charset="0"/>
                        <a:cs typeface="Tahoma" pitchFamily="34" charset="0"/>
                      </a:endParaRPr>
                    </a:p>
                  </a:txBody>
                  <a:tcPr marL="68234" marR="68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ahoma" pitchFamily="34" charset="0"/>
                <a:ea typeface="Tahoma" pitchFamily="34" charset="0"/>
                <a:cs typeface="Tahoma" pitchFamily="34" charset="0"/>
              </a:rPr>
              <a:t>Executive Board Leadership Discussion, cont’d</a:t>
            </a:r>
            <a:br>
              <a:rPr lang="en-US" dirty="0" smtClean="0">
                <a:latin typeface="Tahoma" pitchFamily="34" charset="0"/>
                <a:ea typeface="Tahoma" pitchFamily="34" charset="0"/>
                <a:cs typeface="Tahoma" pitchFamily="34" charset="0"/>
              </a:rPr>
            </a:b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1892529" y="1669139"/>
            <a:ext cx="7135357" cy="4630059"/>
          </a:xfrm>
        </p:spPr>
        <p:txBody>
          <a:bodyPr>
            <a:normAutofit/>
          </a:bodyPr>
          <a:lstStyle/>
          <a:p>
            <a:pPr>
              <a:buNone/>
            </a:pPr>
            <a:r>
              <a:rPr lang="en-US" b="1" dirty="0" smtClean="0">
                <a:latin typeface="Tahoma" pitchFamily="34" charset="0"/>
                <a:ea typeface="Tahoma" pitchFamily="34" charset="0"/>
                <a:cs typeface="Tahoma" pitchFamily="34" charset="0"/>
              </a:rPr>
              <a:t>Relevant </a:t>
            </a:r>
            <a:r>
              <a:rPr lang="en-US" b="1" dirty="0" err="1" smtClean="0">
                <a:latin typeface="Tahoma" pitchFamily="34" charset="0"/>
                <a:ea typeface="Tahoma" pitchFamily="34" charset="0"/>
                <a:cs typeface="Tahoma" pitchFamily="34" charset="0"/>
              </a:rPr>
              <a:t>ByLaw</a:t>
            </a:r>
            <a:r>
              <a:rPr lang="en-US" b="1" dirty="0" smtClean="0">
                <a:latin typeface="Tahoma" pitchFamily="34" charset="0"/>
                <a:ea typeface="Tahoma" pitchFamily="34" charset="0"/>
                <a:cs typeface="Tahoma" pitchFamily="34" charset="0"/>
              </a:rPr>
              <a:t> Language</a:t>
            </a:r>
          </a:p>
          <a:p>
            <a:r>
              <a:rPr lang="en-US" dirty="0" smtClean="0">
                <a:latin typeface="Tahoma" pitchFamily="34" charset="0"/>
                <a:ea typeface="Tahoma" pitchFamily="34" charset="0"/>
                <a:cs typeface="Tahoma" pitchFamily="34" charset="0"/>
              </a:rPr>
              <a:t>Section 5 Officers</a:t>
            </a:r>
          </a:p>
          <a:p>
            <a:pPr lvl="1"/>
            <a:r>
              <a:rPr lang="en-US" dirty="0" smtClean="0">
                <a:latin typeface="Tahoma" pitchFamily="34" charset="0"/>
                <a:ea typeface="Tahoma" pitchFamily="34" charset="0"/>
                <a:cs typeface="Tahoma" pitchFamily="34" charset="0"/>
              </a:rPr>
              <a:t>5.6 Vice-Chair.  “The Vice-Chair shall perform the duties of the Chair in the absence of the Chair … shall have all the powers of and … all the restrictions …”</a:t>
            </a:r>
          </a:p>
          <a:p>
            <a:pPr lvl="1"/>
            <a:r>
              <a:rPr lang="en-US" dirty="0" smtClean="0">
                <a:latin typeface="Tahoma" pitchFamily="34" charset="0"/>
                <a:ea typeface="Tahoma" pitchFamily="34" charset="0"/>
                <a:cs typeface="Tahoma" pitchFamily="34" charset="0"/>
              </a:rPr>
              <a:t>5.11 Vacancies. “Vacancies in any office … may be filled by the Board at any regular or special meeting … subject to the notice provisions set forth in Section 4.4 through 4.16 …”</a:t>
            </a:r>
          </a:p>
          <a:p>
            <a:pPr>
              <a:buNone/>
            </a:pPr>
            <a:r>
              <a:rPr lang="en-US" b="1" dirty="0" smtClean="0">
                <a:latin typeface="Tahoma" pitchFamily="34" charset="0"/>
                <a:ea typeface="Tahoma" pitchFamily="34" charset="0"/>
                <a:cs typeface="Tahoma" pitchFamily="34" charset="0"/>
              </a:rPr>
              <a:t>Executive Board Options</a:t>
            </a:r>
          </a:p>
          <a:p>
            <a:r>
              <a:rPr lang="en-US" dirty="0" smtClean="0">
                <a:latin typeface="Tahoma" pitchFamily="34" charset="0"/>
                <a:ea typeface="Tahoma" pitchFamily="34" charset="0"/>
                <a:cs typeface="Tahoma" pitchFamily="34" charset="0"/>
              </a:rPr>
              <a:t>Option 1 – No Action</a:t>
            </a:r>
          </a:p>
          <a:p>
            <a:r>
              <a:rPr lang="en-US" dirty="0" smtClean="0">
                <a:latin typeface="Tahoma" pitchFamily="34" charset="0"/>
                <a:ea typeface="Tahoma" pitchFamily="34" charset="0"/>
                <a:cs typeface="Tahoma" pitchFamily="34" charset="0"/>
              </a:rPr>
              <a:t>Option 2A – Advance and Lengthen the Officer Schedule</a:t>
            </a:r>
          </a:p>
          <a:p>
            <a:r>
              <a:rPr lang="en-US" dirty="0" smtClean="0">
                <a:latin typeface="Tahoma" pitchFamily="34" charset="0"/>
                <a:ea typeface="Tahoma" pitchFamily="34" charset="0"/>
                <a:cs typeface="Tahoma" pitchFamily="34" charset="0"/>
              </a:rPr>
              <a:t>Option 2B – Advance and Reset the Officer Schedule</a:t>
            </a:r>
          </a:p>
          <a:p>
            <a:r>
              <a:rPr lang="en-US" dirty="0" smtClean="0">
                <a:latin typeface="Tahoma" pitchFamily="34" charset="0"/>
                <a:ea typeface="Tahoma" pitchFamily="34" charset="0"/>
                <a:cs typeface="Tahoma" pitchFamily="34" charset="0"/>
              </a:rPr>
              <a:t>Option 3 – Other, Board Recommended Path</a:t>
            </a:r>
          </a:p>
        </p:txBody>
      </p:sp>
      <p:pic>
        <p:nvPicPr>
          <p:cNvPr id="6" name="Content Placeholder 5" descr="Executive Board 2.png"/>
          <p:cNvPicPr>
            <a:picLocks noGrp="1" noChangeAspect="1"/>
          </p:cNvPicPr>
          <p:nvPr>
            <p:ph sz="half" idx="2"/>
          </p:nvPr>
        </p:nvPicPr>
        <p:blipFill>
          <a:blip r:embed="rId2">
            <a:duotone>
              <a:prstClr val="black"/>
              <a:schemeClr val="accent4">
                <a:tint val="45000"/>
                <a:satMod val="400000"/>
              </a:schemeClr>
            </a:duotone>
          </a:blip>
          <a:srcRect r="62558"/>
          <a:stretch>
            <a:fillRect/>
          </a:stretch>
        </p:blipFill>
        <p:spPr>
          <a:xfrm>
            <a:off x="9092713" y="1886857"/>
            <a:ext cx="2707369" cy="3756238"/>
          </a:xfrm>
        </p:spPr>
      </p:pic>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7</a:t>
            </a:fld>
            <a:endParaRPr lang="en-US" dirty="0">
              <a:latin typeface="Tahom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ahoma" pitchFamily="34" charset="0"/>
                <a:ea typeface="Tahoma" pitchFamily="34" charset="0"/>
                <a:cs typeface="Tahoma" pitchFamily="34" charset="0"/>
              </a:rPr>
              <a:t>Executive Board Leadership Discussion, cont’d</a:t>
            </a:r>
            <a:br>
              <a:rPr lang="en-US" dirty="0" smtClean="0">
                <a:latin typeface="Tahoma" pitchFamily="34" charset="0"/>
                <a:ea typeface="Tahoma" pitchFamily="34" charset="0"/>
                <a:cs typeface="Tahoma" pitchFamily="34" charset="0"/>
              </a:rPr>
            </a:b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1892529" y="1291775"/>
            <a:ext cx="7135357" cy="5312226"/>
          </a:xfrm>
        </p:spPr>
        <p:txBody>
          <a:bodyPr>
            <a:normAutofit/>
          </a:bodyPr>
          <a:lstStyle/>
          <a:p>
            <a:pPr>
              <a:buNone/>
            </a:pPr>
            <a:r>
              <a:rPr lang="en-US" b="1" dirty="0" smtClean="0">
                <a:latin typeface="Tahoma" pitchFamily="34" charset="0"/>
                <a:ea typeface="Tahoma" pitchFamily="34" charset="0"/>
                <a:cs typeface="Tahoma" pitchFamily="34" charset="0"/>
              </a:rPr>
              <a:t>Executive Board Options</a:t>
            </a:r>
          </a:p>
          <a:p>
            <a:r>
              <a:rPr lang="en-US" dirty="0" smtClean="0">
                <a:latin typeface="Tahoma" pitchFamily="34" charset="0"/>
                <a:ea typeface="Tahoma" pitchFamily="34" charset="0"/>
                <a:cs typeface="Tahoma" pitchFamily="34" charset="0"/>
              </a:rPr>
              <a:t>Option 1 – No Action</a:t>
            </a:r>
          </a:p>
          <a:p>
            <a:pPr lvl="1"/>
            <a:r>
              <a:rPr lang="en-US" dirty="0" smtClean="0">
                <a:latin typeface="Tahoma" pitchFamily="34" charset="0"/>
                <a:ea typeface="Tahoma" pitchFamily="34" charset="0"/>
                <a:cs typeface="Tahoma" pitchFamily="34" charset="0"/>
              </a:rPr>
              <a:t>Effect:  Allow current </a:t>
            </a:r>
            <a:r>
              <a:rPr lang="en-US" dirty="0" err="1" smtClean="0">
                <a:latin typeface="Tahoma" pitchFamily="34" charset="0"/>
                <a:ea typeface="Tahoma" pitchFamily="34" charset="0"/>
                <a:cs typeface="Tahoma" pitchFamily="34" charset="0"/>
              </a:rPr>
              <a:t>ByLaws</a:t>
            </a:r>
            <a:r>
              <a:rPr lang="en-US" dirty="0" smtClean="0">
                <a:latin typeface="Tahoma" pitchFamily="34" charset="0"/>
                <a:ea typeface="Tahoma" pitchFamily="34" charset="0"/>
                <a:cs typeface="Tahoma" pitchFamily="34" charset="0"/>
              </a:rPr>
              <a:t> to have effect from now through April 2020, which allow the Vice-Chair to function as Chair.</a:t>
            </a:r>
          </a:p>
          <a:p>
            <a:pPr lvl="1"/>
            <a:r>
              <a:rPr lang="en-US" dirty="0" smtClean="0">
                <a:latin typeface="Tahoma" pitchFamily="34" charset="0"/>
                <a:ea typeface="Tahoma" pitchFamily="34" charset="0"/>
                <a:cs typeface="Tahoma" pitchFamily="34" charset="0"/>
              </a:rPr>
              <a:t>Risks:  The Vice-Chair will be required to attend every meeting through April 2020 to perform the duties of the Chair, otherwise a resolution will be required at the beginning of each meeting to grant the intended Board member to serve as Chair for that meeting.</a:t>
            </a:r>
          </a:p>
          <a:p>
            <a:pPr lvl="1"/>
            <a:r>
              <a:rPr lang="en-US" dirty="0" smtClean="0">
                <a:latin typeface="Tahoma" pitchFamily="34" charset="0"/>
                <a:ea typeface="Tahoma" pitchFamily="34" charset="0"/>
                <a:cs typeface="Tahoma" pitchFamily="34" charset="0"/>
              </a:rPr>
              <a:t>Actions Required:  None</a:t>
            </a:r>
          </a:p>
          <a:p>
            <a:r>
              <a:rPr lang="en-US" dirty="0" smtClean="0">
                <a:latin typeface="Tahoma" pitchFamily="34" charset="0"/>
                <a:ea typeface="Tahoma" pitchFamily="34" charset="0"/>
                <a:cs typeface="Tahoma" pitchFamily="34" charset="0"/>
              </a:rPr>
              <a:t>Option 2A – Advance and Lengthen the Officer Schedule</a:t>
            </a:r>
          </a:p>
          <a:p>
            <a:pPr lvl="1"/>
            <a:r>
              <a:rPr lang="en-US" dirty="0" smtClean="0">
                <a:latin typeface="Tahoma" pitchFamily="34" charset="0"/>
                <a:ea typeface="Tahoma" pitchFamily="34" charset="0"/>
                <a:cs typeface="Tahoma" pitchFamily="34" charset="0"/>
              </a:rPr>
              <a:t>Effect:  In February 2017 the Board approved an officer rotation schedule.  The Board could vote for that schedule to begin earlier and the terms scheduled to begin in 2020 would serve a 3</a:t>
            </a:r>
            <a:r>
              <a:rPr lang="en-US" baseline="30000" dirty="0" smtClean="0">
                <a:latin typeface="Tahoma" pitchFamily="34" charset="0"/>
                <a:ea typeface="Tahoma" pitchFamily="34" charset="0"/>
                <a:cs typeface="Tahoma" pitchFamily="34" charset="0"/>
              </a:rPr>
              <a:t>rd</a:t>
            </a:r>
            <a:r>
              <a:rPr lang="en-US" dirty="0" smtClean="0">
                <a:latin typeface="Tahoma" pitchFamily="34" charset="0"/>
                <a:ea typeface="Tahoma" pitchFamily="34" charset="0"/>
                <a:cs typeface="Tahoma" pitchFamily="34" charset="0"/>
              </a:rPr>
              <a:t> year.</a:t>
            </a:r>
          </a:p>
          <a:p>
            <a:pPr lvl="1"/>
            <a:r>
              <a:rPr lang="en-US" dirty="0" smtClean="0">
                <a:latin typeface="Tahoma" pitchFamily="34" charset="0"/>
                <a:ea typeface="Tahoma" pitchFamily="34" charset="0"/>
                <a:cs typeface="Tahoma" pitchFamily="34" charset="0"/>
              </a:rPr>
              <a:t>Risks:  Three-year terms might be long (fatigue, other duties, etc.).</a:t>
            </a:r>
          </a:p>
          <a:p>
            <a:pPr lvl="1"/>
            <a:r>
              <a:rPr lang="en-US" dirty="0" smtClean="0">
                <a:latin typeface="Tahoma" pitchFamily="34" charset="0"/>
                <a:ea typeface="Tahoma" pitchFamily="34" charset="0"/>
                <a:cs typeface="Tahoma" pitchFamily="34" charset="0"/>
              </a:rPr>
              <a:t>Actions Required:  The Board would need to vote to amend the current  officer rotation schedule.</a:t>
            </a:r>
          </a:p>
        </p:txBody>
      </p:sp>
      <p:pic>
        <p:nvPicPr>
          <p:cNvPr id="6" name="Content Placeholder 5" descr="Executive Board 2.png"/>
          <p:cNvPicPr>
            <a:picLocks noGrp="1" noChangeAspect="1"/>
          </p:cNvPicPr>
          <p:nvPr>
            <p:ph sz="half" idx="2"/>
          </p:nvPr>
        </p:nvPicPr>
        <p:blipFill>
          <a:blip r:embed="rId2">
            <a:duotone>
              <a:prstClr val="black"/>
              <a:schemeClr val="accent4">
                <a:tint val="45000"/>
                <a:satMod val="400000"/>
              </a:schemeClr>
            </a:duotone>
          </a:blip>
          <a:srcRect r="62558"/>
          <a:stretch>
            <a:fillRect/>
          </a:stretch>
        </p:blipFill>
        <p:spPr>
          <a:xfrm>
            <a:off x="9092713" y="1886857"/>
            <a:ext cx="2707369" cy="3756238"/>
          </a:xfrm>
        </p:spPr>
      </p:pic>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8</a:t>
            </a:fld>
            <a:endParaRPr lang="en-US" dirty="0">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ahoma" pitchFamily="34" charset="0"/>
                <a:ea typeface="Tahoma" pitchFamily="34" charset="0"/>
                <a:cs typeface="Tahoma" pitchFamily="34" charset="0"/>
              </a:rPr>
              <a:t>Executive Board Leadership Discussion, cont’d</a:t>
            </a:r>
            <a:br>
              <a:rPr lang="en-US" dirty="0" smtClean="0">
                <a:latin typeface="Tahoma" pitchFamily="34" charset="0"/>
                <a:ea typeface="Tahoma" pitchFamily="34" charset="0"/>
                <a:cs typeface="Tahoma" pitchFamily="34" charset="0"/>
              </a:rPr>
            </a:b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half" idx="1"/>
          </p:nvPr>
        </p:nvSpPr>
        <p:spPr>
          <a:xfrm>
            <a:off x="1892529" y="1422400"/>
            <a:ext cx="7135357" cy="4949371"/>
          </a:xfrm>
        </p:spPr>
        <p:txBody>
          <a:bodyPr>
            <a:normAutofit lnSpcReduction="10000"/>
          </a:bodyPr>
          <a:lstStyle/>
          <a:p>
            <a:pPr>
              <a:buNone/>
            </a:pPr>
            <a:r>
              <a:rPr lang="en-US" b="1" dirty="0" smtClean="0">
                <a:latin typeface="Tahoma" pitchFamily="34" charset="0"/>
                <a:ea typeface="Tahoma" pitchFamily="34" charset="0"/>
                <a:cs typeface="Tahoma" pitchFamily="34" charset="0"/>
              </a:rPr>
              <a:t>Executive Board Options</a:t>
            </a:r>
          </a:p>
          <a:p>
            <a:r>
              <a:rPr lang="en-US" dirty="0" smtClean="0">
                <a:latin typeface="Tahoma" pitchFamily="34" charset="0"/>
                <a:ea typeface="Tahoma" pitchFamily="34" charset="0"/>
                <a:cs typeface="Tahoma" pitchFamily="34" charset="0"/>
              </a:rPr>
              <a:t>Option 2B – Advance and Reset the Officer Schedule</a:t>
            </a:r>
          </a:p>
          <a:p>
            <a:pPr lvl="1"/>
            <a:r>
              <a:rPr lang="en-US" dirty="0" smtClean="0">
                <a:latin typeface="Tahoma" pitchFamily="34" charset="0"/>
                <a:ea typeface="Tahoma" pitchFamily="34" charset="0"/>
                <a:cs typeface="Tahoma" pitchFamily="34" charset="0"/>
              </a:rPr>
              <a:t>Effect:  In February 2017 the Board approved an officer rotation schedule.  The Board could vote to reset that schedule to instead begin and end on odd years, instead of its current even years.</a:t>
            </a:r>
          </a:p>
          <a:p>
            <a:pPr lvl="1"/>
            <a:r>
              <a:rPr lang="en-US" dirty="0" smtClean="0">
                <a:latin typeface="Tahoma" pitchFamily="34" charset="0"/>
                <a:ea typeface="Tahoma" pitchFamily="34" charset="0"/>
                <a:cs typeface="Tahoma" pitchFamily="34" charset="0"/>
              </a:rPr>
              <a:t>Risks:  Possible conflicts with expected timing (other duties, etc.).</a:t>
            </a:r>
          </a:p>
          <a:p>
            <a:pPr lvl="1"/>
            <a:r>
              <a:rPr lang="en-US" dirty="0" smtClean="0">
                <a:latin typeface="Tahoma" pitchFamily="34" charset="0"/>
                <a:ea typeface="Tahoma" pitchFamily="34" charset="0"/>
                <a:cs typeface="Tahoma" pitchFamily="34" charset="0"/>
              </a:rPr>
              <a:t>Actions Required: The Board would need to vote to amend the current  officer rotation schedule.</a:t>
            </a:r>
          </a:p>
          <a:p>
            <a:r>
              <a:rPr lang="en-US" dirty="0" smtClean="0">
                <a:latin typeface="Tahoma" pitchFamily="34" charset="0"/>
                <a:ea typeface="Tahoma" pitchFamily="34" charset="0"/>
                <a:cs typeface="Tahoma" pitchFamily="34" charset="0"/>
              </a:rPr>
              <a:t>Option 3 – Other, Board Recommended Path</a:t>
            </a:r>
          </a:p>
          <a:p>
            <a:pPr lvl="1"/>
            <a:r>
              <a:rPr lang="en-US" dirty="0" smtClean="0">
                <a:latin typeface="Tahoma" pitchFamily="34" charset="0"/>
                <a:ea typeface="Tahoma" pitchFamily="34" charset="0"/>
                <a:cs typeface="Tahoma" pitchFamily="34" charset="0"/>
              </a:rPr>
              <a:t>Effect:  TBD</a:t>
            </a:r>
          </a:p>
          <a:p>
            <a:pPr lvl="1"/>
            <a:r>
              <a:rPr lang="en-US" dirty="0" smtClean="0">
                <a:latin typeface="Tahoma" pitchFamily="34" charset="0"/>
                <a:ea typeface="Tahoma" pitchFamily="34" charset="0"/>
                <a:cs typeface="Tahoma" pitchFamily="34" charset="0"/>
              </a:rPr>
              <a:t>Risks:  TBD</a:t>
            </a:r>
          </a:p>
          <a:p>
            <a:pPr lvl="1"/>
            <a:r>
              <a:rPr lang="en-US" dirty="0" smtClean="0">
                <a:latin typeface="Tahoma" pitchFamily="34" charset="0"/>
                <a:ea typeface="Tahoma" pitchFamily="34" charset="0"/>
                <a:cs typeface="Tahoma" pitchFamily="34" charset="0"/>
              </a:rPr>
              <a:t>Actions Required: The Board would need to vote to amend the current  officer rotation schedule.</a:t>
            </a:r>
          </a:p>
          <a:p>
            <a:pPr>
              <a:buNone/>
            </a:pPr>
            <a:r>
              <a:rPr lang="en-US" b="1" dirty="0" smtClean="0">
                <a:latin typeface="Tahoma" pitchFamily="34" charset="0"/>
                <a:ea typeface="Tahoma" pitchFamily="34" charset="0"/>
                <a:cs typeface="Tahoma" pitchFamily="34" charset="0"/>
              </a:rPr>
              <a:t>Recommendation</a:t>
            </a:r>
          </a:p>
          <a:p>
            <a:r>
              <a:rPr lang="en-US" dirty="0" smtClean="0">
                <a:latin typeface="Tahoma" pitchFamily="34" charset="0"/>
                <a:ea typeface="Tahoma" pitchFamily="34" charset="0"/>
                <a:cs typeface="Tahoma" pitchFamily="34" charset="0"/>
              </a:rPr>
              <a:t>Option 2B – Advance and Reset the Officer Schedule</a:t>
            </a:r>
          </a:p>
          <a:p>
            <a:pPr lvl="1"/>
            <a:endParaRPr lang="en-US" dirty="0" smtClean="0">
              <a:latin typeface="Tahoma" pitchFamily="34" charset="0"/>
              <a:ea typeface="Tahoma" pitchFamily="34" charset="0"/>
              <a:cs typeface="Tahoma" pitchFamily="34" charset="0"/>
            </a:endParaRPr>
          </a:p>
        </p:txBody>
      </p:sp>
      <p:pic>
        <p:nvPicPr>
          <p:cNvPr id="6" name="Content Placeholder 5" descr="Executive Board 2.png"/>
          <p:cNvPicPr>
            <a:picLocks noGrp="1" noChangeAspect="1"/>
          </p:cNvPicPr>
          <p:nvPr>
            <p:ph sz="half" idx="2"/>
          </p:nvPr>
        </p:nvPicPr>
        <p:blipFill>
          <a:blip r:embed="rId2">
            <a:duotone>
              <a:prstClr val="black"/>
              <a:schemeClr val="accent4">
                <a:tint val="45000"/>
                <a:satMod val="400000"/>
              </a:schemeClr>
            </a:duotone>
          </a:blip>
          <a:srcRect r="62558"/>
          <a:stretch>
            <a:fillRect/>
          </a:stretch>
        </p:blipFill>
        <p:spPr>
          <a:xfrm>
            <a:off x="9092713" y="1886857"/>
            <a:ext cx="2707369" cy="3756238"/>
          </a:xfrm>
        </p:spPr>
      </p:pic>
      <p:sp>
        <p:nvSpPr>
          <p:cNvPr id="5" name="Slide Number Placeholder 4"/>
          <p:cNvSpPr>
            <a:spLocks noGrp="1"/>
          </p:cNvSpPr>
          <p:nvPr>
            <p:ph type="sldNum" sz="quarter" idx="12"/>
          </p:nvPr>
        </p:nvSpPr>
        <p:spPr/>
        <p:txBody>
          <a:bodyPr/>
          <a:lstStyle/>
          <a:p>
            <a:fld id="{D57F1E4F-1CFF-5643-939E-217C01CDF565}" type="slidenum">
              <a:rPr lang="en-US" smtClean="0">
                <a:latin typeface="Tahoma" pitchFamily="34" charset="0"/>
                <a:ea typeface="Tahoma" pitchFamily="34" charset="0"/>
                <a:cs typeface="Tahoma" pitchFamily="34" charset="0"/>
              </a:rPr>
              <a:pPr/>
              <a:t>9</a:t>
            </a:fld>
            <a:endParaRPr lang="en-US" dirty="0">
              <a:latin typeface="Tahoma" pitchFamily="34" charset="0"/>
              <a:ea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7A4E69A24034CB40C361814130C62" ma:contentTypeVersion="3" ma:contentTypeDescription="Create a new document." ma:contentTypeScope="" ma:versionID="6a1f53d681d1ba120937179dc6ab7d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977377-C285-488F-8D33-A92F0445E42D}"/>
</file>

<file path=customXml/itemProps2.xml><?xml version="1.0" encoding="utf-8"?>
<ds:datastoreItem xmlns:ds="http://schemas.openxmlformats.org/officeDocument/2006/customXml" ds:itemID="{B1DABA4E-BE2B-4068-962A-B9B853BED55F}"/>
</file>

<file path=customXml/itemProps3.xml><?xml version="1.0" encoding="utf-8"?>
<ds:datastoreItem xmlns:ds="http://schemas.openxmlformats.org/officeDocument/2006/customXml" ds:itemID="{EB0D3FBD-5371-4DE9-99A2-A29A6FB3F255}"/>
</file>

<file path=docProps/app.xml><?xml version="1.0" encoding="utf-8"?>
<Properties xmlns="http://schemas.openxmlformats.org/officeDocument/2006/extended-properties" xmlns:vt="http://schemas.openxmlformats.org/officeDocument/2006/docPropsVTypes">
  <TotalTime>1106</TotalTime>
  <Words>1394</Words>
  <Application>Microsoft Office PowerPoint</Application>
  <PresentationFormat>Custom</PresentationFormat>
  <Paragraphs>321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eCityGov Alliance Executive Board Meeting</vt:lpstr>
      <vt:lpstr>Agenda</vt:lpstr>
      <vt:lpstr>Executive Director Monthly Report January 2019</vt:lpstr>
      <vt:lpstr>Amended  Management Committee   Administrative  Policies</vt:lpstr>
      <vt:lpstr>MBP Subscriber Agreement with the Town of Woodway</vt:lpstr>
      <vt:lpstr>Executive Board Leadership Discussion </vt:lpstr>
      <vt:lpstr>Executive Board Leadership Discussion, cont’d </vt:lpstr>
      <vt:lpstr>Executive Board Leadership Discussion, cont’d </vt:lpstr>
      <vt:lpstr>Executive Board Leadership Discussion, cont’d </vt:lpstr>
      <vt:lpstr>2018 Year-end Budget Report</vt:lpstr>
      <vt:lpstr>2018 Year-end Budget Report, cont’d</vt:lpstr>
      <vt:lpstr>2019 Alliance Program Work Plan</vt:lpstr>
      <vt:lpstr>Executive Director Observations</vt:lpstr>
      <vt:lpstr>Historical Data</vt:lpstr>
      <vt:lpstr>Business Development Example: Northwest Indiana (NWI) Forum</vt:lpstr>
      <vt:lpstr>The Road Ahead … and Behind</vt:lpstr>
      <vt:lpstr>Adjourn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eCityGov Alliance Executive Board Meeting</dc:title>
  <dc:creator>Running Deer, Tyler</dc:creator>
  <cp:lastModifiedBy>Running Deer</cp:lastModifiedBy>
  <cp:revision>143</cp:revision>
  <dcterms:created xsi:type="dcterms:W3CDTF">2019-02-07T23:35:57Z</dcterms:created>
  <dcterms:modified xsi:type="dcterms:W3CDTF">2019-02-12T01:14:15Z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0x010100F737A4E69A24034CB40C361814130C62</vt:lpwstr>
  </property>
</Properties>
</file>